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Merriweather" panose="00000500000000000000" pitchFamily="2" charset="0"/>
      <p:regular r:id="rId15"/>
    </p:embeddedFont>
    <p:embeddedFont>
      <p:font typeface="Merriweather Light" panose="00000400000000000000" pitchFamily="2" charset="0"/>
      <p:regular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5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739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350198" y="1785699"/>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SmartStock Frontend: AI-Powered Inventory Forecasting</a:t>
            </a:r>
            <a:endParaRPr lang="en-US" sz="4850" dirty="0"/>
          </a:p>
        </p:txBody>
      </p:sp>
      <p:sp>
        <p:nvSpPr>
          <p:cNvPr id="4" name="Text 1"/>
          <p:cNvSpPr/>
          <p:nvPr/>
        </p:nvSpPr>
        <p:spPr>
          <a:xfrm>
            <a:off x="6350198" y="4469725"/>
            <a:ext cx="7416403" cy="27785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An intelligent web application designed to transform retail inventory management through predictive analytics and intuitive design. Five interactive dashboards work together to optimize stock levels, reduce waste, and improve decision-making across your retail operations.</a:t>
            </a:r>
          </a:p>
          <a:p>
            <a:pPr marL="0" indent="0" algn="l">
              <a:lnSpc>
                <a:spcPts val="3100"/>
              </a:lnSpc>
              <a:buNone/>
            </a:pPr>
            <a:endParaRPr lang="en-US" sz="1900" dirty="0">
              <a:solidFill>
                <a:srgbClr val="E2E6E9"/>
              </a:solidFill>
              <a:latin typeface="Merriweather" pitchFamily="34" charset="0"/>
            </a:endParaRPr>
          </a:p>
          <a:p>
            <a:pPr marL="0" indent="0" algn="l">
              <a:lnSpc>
                <a:spcPts val="3100"/>
              </a:lnSpc>
              <a:buNone/>
            </a:pPr>
            <a:r>
              <a:rPr lang="en-US" sz="1900" dirty="0">
                <a:solidFill>
                  <a:srgbClr val="E2E6E9"/>
                </a:solidFill>
                <a:latin typeface="Merriweather" pitchFamily="34" charset="0"/>
              </a:rPr>
              <a:t>					-Presented By: Smriti</a:t>
            </a:r>
            <a:endParaRPr lang="en-US" sz="1900" dirty="0"/>
          </a:p>
        </p:txBody>
      </p:sp>
      <p:sp>
        <p:nvSpPr>
          <p:cNvPr id="5" name="TextBox 4">
            <a:extLst>
              <a:ext uri="{FF2B5EF4-FFF2-40B4-BE49-F238E27FC236}">
                <a16:creationId xmlns:a16="http://schemas.microsoft.com/office/drawing/2014/main" id="{4D6E6303-A7A4-DB1C-4929-DF51AD2A0644}"/>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pic>
        <p:nvPicPr>
          <p:cNvPr id="6" name="Image 0" descr="preencoded.png">
            <a:extLst>
              <a:ext uri="{FF2B5EF4-FFF2-40B4-BE49-F238E27FC236}">
                <a16:creationId xmlns:a16="http://schemas.microsoft.com/office/drawing/2014/main" id="{253CAE0D-50B8-1DE2-D637-1EF509D90C85}"/>
              </a:ext>
            </a:extLst>
          </p:cNvPr>
          <p:cNvPicPr>
            <a:picLocks noChangeAspect="1"/>
          </p:cNvPicPr>
          <p:nvPr/>
        </p:nvPicPr>
        <p:blipFill>
          <a:blip r:embed="rId3"/>
          <a:stretch>
            <a:fillRect/>
          </a:stretch>
        </p:blipFill>
        <p:spPr>
          <a:xfrm>
            <a:off x="267628" y="1629727"/>
            <a:ext cx="5936473" cy="49396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Shape 0"/>
          <p:cNvSpPr/>
          <p:nvPr/>
        </p:nvSpPr>
        <p:spPr>
          <a:xfrm>
            <a:off x="6130409" y="324922"/>
            <a:ext cx="6760401" cy="857844"/>
          </a:xfrm>
          <a:prstGeom prst="roundRect">
            <a:avLst>
              <a:gd name="adj" fmla="val 17887"/>
            </a:avLst>
          </a:prstGeom>
          <a:solidFill>
            <a:srgbClr val="001D4D"/>
          </a:solidFill>
          <a:ln/>
        </p:spPr>
      </p:sp>
      <p:pic>
        <p:nvPicPr>
          <p:cNvPr id="4"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780" y="862727"/>
            <a:ext cx="147161" cy="147161"/>
          </a:xfrm>
          <a:prstGeom prst="rect">
            <a:avLst/>
          </a:prstGeom>
        </p:spPr>
      </p:pic>
      <p:sp>
        <p:nvSpPr>
          <p:cNvPr id="5" name="Text 1"/>
          <p:cNvSpPr/>
          <p:nvPr/>
        </p:nvSpPr>
        <p:spPr>
          <a:xfrm>
            <a:off x="6461522" y="818675"/>
            <a:ext cx="4098683" cy="191214"/>
          </a:xfrm>
          <a:prstGeom prst="rect">
            <a:avLst/>
          </a:prstGeom>
          <a:noFill/>
          <a:ln/>
        </p:spPr>
        <p:txBody>
          <a:bodyPr wrap="none" lIns="0" tIns="0" rIns="0" bIns="0" rtlCol="0" anchor="t"/>
          <a:lstStyle/>
          <a:p>
            <a:pPr marL="0" indent="0" algn="l">
              <a:lnSpc>
                <a:spcPts val="1850"/>
              </a:lnSpc>
              <a:buNone/>
            </a:pPr>
            <a:r>
              <a:rPr lang="en-US" sz="4800" dirty="0">
                <a:solidFill>
                  <a:srgbClr val="E2E6E9"/>
                </a:solidFill>
                <a:latin typeface="Merriweather" pitchFamily="34" charset="0"/>
                <a:ea typeface="Merriweather" pitchFamily="34" charset="-122"/>
                <a:cs typeface="Merriweather" pitchFamily="34" charset="-120"/>
              </a:rPr>
              <a:t>MILESTONE 4</a:t>
            </a:r>
            <a:endParaRPr lang="en-US" sz="4800" dirty="0"/>
          </a:p>
        </p:txBody>
      </p:sp>
      <p:sp>
        <p:nvSpPr>
          <p:cNvPr id="6" name="Text 2"/>
          <p:cNvSpPr/>
          <p:nvPr/>
        </p:nvSpPr>
        <p:spPr>
          <a:xfrm>
            <a:off x="6130409" y="1182767"/>
            <a:ext cx="7855982" cy="1150144"/>
          </a:xfrm>
          <a:prstGeom prst="rect">
            <a:avLst/>
          </a:prstGeom>
          <a:noFill/>
          <a:ln/>
        </p:spPr>
        <p:txBody>
          <a:bodyPr wrap="square" lIns="0" tIns="0" rIns="0" bIns="0" rtlCol="0" anchor="t"/>
          <a:lstStyle/>
          <a:p>
            <a:pPr marL="0" indent="0" algn="l">
              <a:lnSpc>
                <a:spcPts val="4500"/>
              </a:lnSpc>
              <a:buNone/>
            </a:pPr>
            <a:r>
              <a:rPr lang="en-US" sz="3600" dirty="0">
                <a:solidFill>
                  <a:srgbClr val="F5F0F0"/>
                </a:solidFill>
                <a:latin typeface="Merriweather" pitchFamily="34" charset="0"/>
                <a:ea typeface="Merriweather" pitchFamily="34" charset="-122"/>
                <a:cs typeface="Merriweather" pitchFamily="34" charset="-120"/>
              </a:rPr>
              <a:t>Pricing AI: Dynamic Strategy Recommendations</a:t>
            </a:r>
            <a:endParaRPr lang="en-US" sz="3600" dirty="0"/>
          </a:p>
        </p:txBody>
      </p:sp>
      <p:pic>
        <p:nvPicPr>
          <p:cNvPr id="7" name="Image 2" descr="preencoded.png"/>
          <p:cNvPicPr>
            <a:picLocks noChangeAspect="1"/>
          </p:cNvPicPr>
          <p:nvPr/>
        </p:nvPicPr>
        <p:blipFill>
          <a:blip r:embed="rId5"/>
          <a:stretch>
            <a:fillRect/>
          </a:stretch>
        </p:blipFill>
        <p:spPr>
          <a:xfrm>
            <a:off x="6130409" y="2608898"/>
            <a:ext cx="919996" cy="1103948"/>
          </a:xfrm>
          <a:prstGeom prst="rect">
            <a:avLst/>
          </a:prstGeom>
        </p:spPr>
      </p:pic>
      <p:sp>
        <p:nvSpPr>
          <p:cNvPr id="8" name="Text 3"/>
          <p:cNvSpPr/>
          <p:nvPr/>
        </p:nvSpPr>
        <p:spPr>
          <a:xfrm>
            <a:off x="7234357" y="2792849"/>
            <a:ext cx="2515433" cy="287536"/>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Current Stock Analysis</a:t>
            </a:r>
            <a:endParaRPr lang="en-US" sz="1800" dirty="0"/>
          </a:p>
        </p:txBody>
      </p:sp>
      <p:sp>
        <p:nvSpPr>
          <p:cNvPr id="9" name="Text 4"/>
          <p:cNvSpPr/>
          <p:nvPr/>
        </p:nvSpPr>
        <p:spPr>
          <a:xfrm>
            <a:off x="7234357" y="3190756"/>
            <a:ext cx="6752034" cy="294323"/>
          </a:xfrm>
          <a:prstGeom prst="rect">
            <a:avLst/>
          </a:prstGeom>
          <a:noFill/>
          <a:ln/>
        </p:spPr>
        <p:txBody>
          <a:bodyPr wrap="none" lIns="0" tIns="0" rIns="0" bIns="0" rtlCol="0" anchor="t"/>
          <a:lstStyle/>
          <a:p>
            <a:pPr marL="0" indent="0" algn="l">
              <a:lnSpc>
                <a:spcPts val="2300"/>
              </a:lnSpc>
              <a:buNone/>
            </a:pPr>
            <a:r>
              <a:rPr lang="en-US" sz="1400" dirty="0">
                <a:solidFill>
                  <a:srgbClr val="E2E6E9"/>
                </a:solidFill>
                <a:latin typeface="Merriweather" pitchFamily="34" charset="0"/>
                <a:ea typeface="Merriweather" pitchFamily="34" charset="-122"/>
                <a:cs typeface="Merriweather" pitchFamily="34" charset="-120"/>
              </a:rPr>
              <a:t>System evaluates existing inventory levels across all locations</a:t>
            </a:r>
            <a:endParaRPr lang="en-US" sz="1400" dirty="0"/>
          </a:p>
        </p:txBody>
      </p:sp>
      <p:pic>
        <p:nvPicPr>
          <p:cNvPr id="10" name="Image 3" descr="preencoded.png"/>
          <p:cNvPicPr>
            <a:picLocks noChangeAspect="1"/>
          </p:cNvPicPr>
          <p:nvPr/>
        </p:nvPicPr>
        <p:blipFill>
          <a:blip r:embed="rId6"/>
          <a:stretch>
            <a:fillRect/>
          </a:stretch>
        </p:blipFill>
        <p:spPr>
          <a:xfrm>
            <a:off x="6130409" y="3712845"/>
            <a:ext cx="919996" cy="1103948"/>
          </a:xfrm>
          <a:prstGeom prst="rect">
            <a:avLst/>
          </a:prstGeom>
        </p:spPr>
      </p:pic>
      <p:sp>
        <p:nvSpPr>
          <p:cNvPr id="11" name="Text 5"/>
          <p:cNvSpPr/>
          <p:nvPr/>
        </p:nvSpPr>
        <p:spPr>
          <a:xfrm>
            <a:off x="7234357" y="3896797"/>
            <a:ext cx="2300049" cy="287536"/>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Demand Prediction</a:t>
            </a:r>
            <a:endParaRPr lang="en-US" sz="1800" dirty="0"/>
          </a:p>
        </p:txBody>
      </p:sp>
      <p:sp>
        <p:nvSpPr>
          <p:cNvPr id="12" name="Text 6"/>
          <p:cNvSpPr/>
          <p:nvPr/>
        </p:nvSpPr>
        <p:spPr>
          <a:xfrm>
            <a:off x="7234357" y="4294703"/>
            <a:ext cx="6752034" cy="294323"/>
          </a:xfrm>
          <a:prstGeom prst="rect">
            <a:avLst/>
          </a:prstGeom>
          <a:noFill/>
          <a:ln/>
        </p:spPr>
        <p:txBody>
          <a:bodyPr wrap="none" lIns="0" tIns="0" rIns="0" bIns="0" rtlCol="0" anchor="t"/>
          <a:lstStyle/>
          <a:p>
            <a:pPr marL="0" indent="0" algn="l">
              <a:lnSpc>
                <a:spcPts val="2300"/>
              </a:lnSpc>
              <a:buNone/>
            </a:pPr>
            <a:r>
              <a:rPr lang="en-US" sz="1400" dirty="0">
                <a:solidFill>
                  <a:srgbClr val="E2E6E9"/>
                </a:solidFill>
                <a:latin typeface="Merriweather" pitchFamily="34" charset="0"/>
                <a:ea typeface="Merriweather" pitchFamily="34" charset="-122"/>
                <a:cs typeface="Merriweather" pitchFamily="34" charset="-120"/>
              </a:rPr>
              <a:t>AI algorithms forecast future demand based on historical patterns</a:t>
            </a:r>
            <a:endParaRPr lang="en-US" sz="1400" dirty="0"/>
          </a:p>
        </p:txBody>
      </p:sp>
      <p:pic>
        <p:nvPicPr>
          <p:cNvPr id="13" name="Image 4" descr="preencoded.png"/>
          <p:cNvPicPr>
            <a:picLocks noChangeAspect="1"/>
          </p:cNvPicPr>
          <p:nvPr/>
        </p:nvPicPr>
        <p:blipFill>
          <a:blip r:embed="rId7"/>
          <a:stretch>
            <a:fillRect/>
          </a:stretch>
        </p:blipFill>
        <p:spPr>
          <a:xfrm>
            <a:off x="6130409" y="4816793"/>
            <a:ext cx="919996" cy="1103948"/>
          </a:xfrm>
          <a:prstGeom prst="rect">
            <a:avLst/>
          </a:prstGeom>
        </p:spPr>
      </p:pic>
      <p:sp>
        <p:nvSpPr>
          <p:cNvPr id="14" name="Text 7"/>
          <p:cNvSpPr/>
          <p:nvPr/>
        </p:nvSpPr>
        <p:spPr>
          <a:xfrm>
            <a:off x="7234357" y="5000744"/>
            <a:ext cx="2300049" cy="287536"/>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Price Optimization</a:t>
            </a:r>
            <a:endParaRPr lang="en-US" sz="1800" dirty="0"/>
          </a:p>
        </p:txBody>
      </p:sp>
      <p:sp>
        <p:nvSpPr>
          <p:cNvPr id="15" name="Text 8"/>
          <p:cNvSpPr/>
          <p:nvPr/>
        </p:nvSpPr>
        <p:spPr>
          <a:xfrm>
            <a:off x="7234357" y="5398651"/>
            <a:ext cx="6752034" cy="294323"/>
          </a:xfrm>
          <a:prstGeom prst="rect">
            <a:avLst/>
          </a:prstGeom>
          <a:noFill/>
          <a:ln/>
        </p:spPr>
        <p:txBody>
          <a:bodyPr wrap="none" lIns="0" tIns="0" rIns="0" bIns="0" rtlCol="0" anchor="t"/>
          <a:lstStyle/>
          <a:p>
            <a:pPr marL="0" indent="0" algn="l">
              <a:lnSpc>
                <a:spcPts val="2300"/>
              </a:lnSpc>
              <a:buNone/>
            </a:pPr>
            <a:r>
              <a:rPr lang="en-US" sz="1400" dirty="0">
                <a:solidFill>
                  <a:srgbClr val="E2E6E9"/>
                </a:solidFill>
                <a:latin typeface="Merriweather" pitchFamily="34" charset="0"/>
                <a:ea typeface="Merriweather" pitchFamily="34" charset="-122"/>
                <a:cs typeface="Merriweather" pitchFamily="34" charset="-120"/>
              </a:rPr>
              <a:t>Automated recommendations with clear business reasoning</a:t>
            </a:r>
            <a:endParaRPr lang="en-US" sz="1400" dirty="0"/>
          </a:p>
        </p:txBody>
      </p:sp>
      <p:pic>
        <p:nvPicPr>
          <p:cNvPr id="16" name="Image 5" descr="preencoded.png"/>
          <p:cNvPicPr>
            <a:picLocks noChangeAspect="1"/>
          </p:cNvPicPr>
          <p:nvPr/>
        </p:nvPicPr>
        <p:blipFill>
          <a:blip r:embed="rId8"/>
          <a:stretch>
            <a:fillRect/>
          </a:stretch>
        </p:blipFill>
        <p:spPr>
          <a:xfrm>
            <a:off x="6130409" y="5920740"/>
            <a:ext cx="919996" cy="1545193"/>
          </a:xfrm>
          <a:prstGeom prst="rect">
            <a:avLst/>
          </a:prstGeom>
        </p:spPr>
      </p:pic>
      <p:sp>
        <p:nvSpPr>
          <p:cNvPr id="17" name="Text 9"/>
          <p:cNvSpPr/>
          <p:nvPr/>
        </p:nvSpPr>
        <p:spPr>
          <a:xfrm>
            <a:off x="7234357" y="6104692"/>
            <a:ext cx="6752034" cy="1177290"/>
          </a:xfrm>
          <a:prstGeom prst="rect">
            <a:avLst/>
          </a:prstGeom>
          <a:noFill/>
          <a:ln/>
        </p:spPr>
        <p:txBody>
          <a:bodyPr wrap="square" lIns="0" tIns="0" rIns="0" bIns="0" rtlCol="0" anchor="t"/>
          <a:lstStyle/>
          <a:p>
            <a:pPr marL="0" indent="0" algn="l">
              <a:lnSpc>
                <a:spcPts val="2300"/>
              </a:lnSpc>
              <a:buNone/>
            </a:pPr>
            <a:r>
              <a:rPr lang="en-US" sz="1400" dirty="0">
                <a:solidFill>
                  <a:srgbClr val="E2E6E9"/>
                </a:solidFill>
                <a:latin typeface="Merriweather" pitchFamily="34" charset="0"/>
                <a:ea typeface="Merriweather" pitchFamily="34" charset="-122"/>
                <a:cs typeface="Merriweather" pitchFamily="34" charset="-120"/>
              </a:rPr>
              <a:t>The Pricing AI dashboard transforms complex inventory data into actionable pricing strategies. Each recommendation includes the reasoning behind the suggestion, helping teams understand and confidently execute pricing decisions that maximize profitability while optimizing stock levels.</a:t>
            </a:r>
            <a:endParaRPr lang="en-US" sz="1400" dirty="0"/>
          </a:p>
        </p:txBody>
      </p:sp>
      <p:sp>
        <p:nvSpPr>
          <p:cNvPr id="18" name="TextBox 17">
            <a:extLst>
              <a:ext uri="{FF2B5EF4-FFF2-40B4-BE49-F238E27FC236}">
                <a16:creationId xmlns:a16="http://schemas.microsoft.com/office/drawing/2014/main" id="{365A274A-C54A-76C0-C5A0-599A007074A2}"/>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pic>
        <p:nvPicPr>
          <p:cNvPr id="19" name="Picture 18">
            <a:extLst>
              <a:ext uri="{FF2B5EF4-FFF2-40B4-BE49-F238E27FC236}">
                <a16:creationId xmlns:a16="http://schemas.microsoft.com/office/drawing/2014/main" id="{25147AA3-3353-2B6D-A9FB-3DD2C6BF2DB2}"/>
              </a:ext>
            </a:extLst>
          </p:cNvPr>
          <p:cNvPicPr>
            <a:picLocks noChangeAspect="1"/>
          </p:cNvPicPr>
          <p:nvPr/>
        </p:nvPicPr>
        <p:blipFill>
          <a:blip r:embed="rId9"/>
          <a:stretch>
            <a:fillRect/>
          </a:stretch>
        </p:blipFill>
        <p:spPr>
          <a:xfrm>
            <a:off x="334538" y="1009889"/>
            <a:ext cx="5611920" cy="62720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31840" y="339328"/>
            <a:ext cx="5439370" cy="385524"/>
          </a:xfrm>
          <a:prstGeom prst="rect">
            <a:avLst/>
          </a:prstGeom>
          <a:noFill/>
          <a:ln/>
        </p:spPr>
        <p:txBody>
          <a:bodyPr wrap="none" lIns="0" tIns="0" rIns="0" bIns="0" rtlCol="0" anchor="t"/>
          <a:lstStyle/>
          <a:p>
            <a:pPr marL="0" indent="0" algn="l">
              <a:lnSpc>
                <a:spcPts val="3000"/>
              </a:lnSpc>
              <a:buNone/>
            </a:pPr>
            <a:r>
              <a:rPr lang="en-US" sz="3600" dirty="0">
                <a:solidFill>
                  <a:srgbClr val="F5F0F0"/>
                </a:solidFill>
                <a:latin typeface="Merriweather" pitchFamily="34" charset="0"/>
                <a:ea typeface="Merriweather" pitchFamily="34" charset="-122"/>
                <a:cs typeface="Merriweather" pitchFamily="34" charset="-120"/>
              </a:rPr>
              <a:t>Manage Inventory: Complete Control</a:t>
            </a:r>
            <a:endParaRPr lang="en-US" sz="3600" dirty="0"/>
          </a:p>
        </p:txBody>
      </p:sp>
      <p:sp>
        <p:nvSpPr>
          <p:cNvPr id="3" name="Text 1"/>
          <p:cNvSpPr/>
          <p:nvPr/>
        </p:nvSpPr>
        <p:spPr>
          <a:xfrm>
            <a:off x="431839" y="1033224"/>
            <a:ext cx="5154921" cy="370166"/>
          </a:xfrm>
          <a:prstGeom prst="rect">
            <a:avLst/>
          </a:prstGeom>
          <a:noFill/>
          <a:ln/>
        </p:spPr>
        <p:txBody>
          <a:bodyPr wrap="none" lIns="0" tIns="0" rIns="0" bIns="0" rtlCol="0" anchor="t"/>
          <a:lstStyle/>
          <a:p>
            <a:pPr marL="0" indent="0" algn="l">
              <a:lnSpc>
                <a:spcPts val="1800"/>
              </a:lnSpc>
              <a:buNone/>
            </a:pPr>
            <a:r>
              <a:rPr lang="en-US" sz="2800" dirty="0">
                <a:solidFill>
                  <a:srgbClr val="F5F0F0"/>
                </a:solidFill>
                <a:latin typeface="Merriweather" pitchFamily="34" charset="0"/>
                <a:ea typeface="Merriweather" pitchFamily="34" charset="-122"/>
                <a:cs typeface="Merriweather" pitchFamily="34" charset="-120"/>
              </a:rPr>
              <a:t>Administrative Features</a:t>
            </a:r>
            <a:endParaRPr lang="en-US" sz="2800" dirty="0"/>
          </a:p>
        </p:txBody>
      </p:sp>
      <p:sp>
        <p:nvSpPr>
          <p:cNvPr id="4" name="Shape 2"/>
          <p:cNvSpPr/>
          <p:nvPr/>
        </p:nvSpPr>
        <p:spPr>
          <a:xfrm>
            <a:off x="398841" y="1711762"/>
            <a:ext cx="61674" cy="61674"/>
          </a:xfrm>
          <a:prstGeom prst="roundRect">
            <a:avLst>
              <a:gd name="adj" fmla="val 741317"/>
            </a:avLst>
          </a:prstGeom>
          <a:solidFill>
            <a:srgbClr val="609DFF"/>
          </a:solidFill>
          <a:ln/>
        </p:spPr>
      </p:sp>
      <p:sp>
        <p:nvSpPr>
          <p:cNvPr id="5" name="Text 3"/>
          <p:cNvSpPr/>
          <p:nvPr/>
        </p:nvSpPr>
        <p:spPr>
          <a:xfrm>
            <a:off x="609244" y="1681560"/>
            <a:ext cx="4138790" cy="308372"/>
          </a:xfrm>
          <a:prstGeom prst="rect">
            <a:avLst/>
          </a:prstGeom>
          <a:noFill/>
          <a:ln/>
        </p:spPr>
        <p:txBody>
          <a:bodyPr wrap="none" lIns="0" tIns="0" rIns="0" bIns="0" rtlCol="0" anchor="t"/>
          <a:lstStyle/>
          <a:p>
            <a:pPr marL="0" indent="0" algn="l">
              <a:lnSpc>
                <a:spcPts val="1500"/>
              </a:lnSpc>
              <a:buNone/>
            </a:pPr>
            <a:r>
              <a:rPr lang="en-US" sz="2400" dirty="0">
                <a:solidFill>
                  <a:srgbClr val="E2E6E9"/>
                </a:solidFill>
                <a:latin typeface="Merriweather" pitchFamily="34" charset="0"/>
                <a:ea typeface="Merriweather" pitchFamily="34" charset="-122"/>
                <a:cs typeface="Merriweather" pitchFamily="34" charset="-120"/>
              </a:rPr>
              <a:t>Add New Items</a:t>
            </a:r>
            <a:endParaRPr lang="en-US" sz="2400" dirty="0"/>
          </a:p>
        </p:txBody>
      </p:sp>
      <p:sp>
        <p:nvSpPr>
          <p:cNvPr id="6" name="Text 4"/>
          <p:cNvSpPr/>
          <p:nvPr/>
        </p:nvSpPr>
        <p:spPr>
          <a:xfrm>
            <a:off x="566340" y="2122838"/>
            <a:ext cx="6547842" cy="197525"/>
          </a:xfrm>
          <a:prstGeom prst="rect">
            <a:avLst/>
          </a:prstGeom>
          <a:noFill/>
          <a:ln/>
        </p:spPr>
        <p:txBody>
          <a:bodyPr wrap="none" lIns="0" tIns="0" rIns="0" bIns="0" rtlCol="0" anchor="t"/>
          <a:lstStyle/>
          <a:p>
            <a:pPr marL="0" indent="0" algn="l">
              <a:lnSpc>
                <a:spcPts val="1550"/>
              </a:lnSpc>
              <a:buNone/>
            </a:pPr>
            <a:r>
              <a:rPr lang="en-US" sz="1600" dirty="0">
                <a:solidFill>
                  <a:srgbClr val="E2E6E9"/>
                </a:solidFill>
                <a:latin typeface="Merriweather" pitchFamily="34" charset="0"/>
                <a:ea typeface="Merriweather" pitchFamily="34" charset="-122"/>
                <a:cs typeface="Merriweather" pitchFamily="34" charset="-120"/>
              </a:rPr>
              <a:t>Simple form-based interface for expanding inventory catalog</a:t>
            </a:r>
            <a:endParaRPr lang="en-US" sz="1600" dirty="0"/>
          </a:p>
        </p:txBody>
      </p:sp>
      <p:sp>
        <p:nvSpPr>
          <p:cNvPr id="7" name="Shape 5"/>
          <p:cNvSpPr/>
          <p:nvPr/>
        </p:nvSpPr>
        <p:spPr>
          <a:xfrm>
            <a:off x="401002" y="2661026"/>
            <a:ext cx="61674" cy="61674"/>
          </a:xfrm>
          <a:prstGeom prst="roundRect">
            <a:avLst>
              <a:gd name="adj" fmla="val 741317"/>
            </a:avLst>
          </a:prstGeom>
          <a:solidFill>
            <a:srgbClr val="609DFF"/>
          </a:solidFill>
          <a:ln/>
        </p:spPr>
      </p:sp>
      <p:sp>
        <p:nvSpPr>
          <p:cNvPr id="8" name="Text 6"/>
          <p:cNvSpPr/>
          <p:nvPr/>
        </p:nvSpPr>
        <p:spPr>
          <a:xfrm>
            <a:off x="556029" y="2640418"/>
            <a:ext cx="3882312" cy="316230"/>
          </a:xfrm>
          <a:prstGeom prst="rect">
            <a:avLst/>
          </a:prstGeom>
          <a:noFill/>
          <a:ln/>
        </p:spPr>
        <p:txBody>
          <a:bodyPr wrap="none" lIns="0" tIns="0" rIns="0" bIns="0" rtlCol="0" anchor="t"/>
          <a:lstStyle/>
          <a:p>
            <a:pPr marL="0" indent="0" algn="l">
              <a:lnSpc>
                <a:spcPts val="1500"/>
              </a:lnSpc>
              <a:buNone/>
            </a:pPr>
            <a:r>
              <a:rPr lang="en-US" sz="2400" dirty="0">
                <a:solidFill>
                  <a:srgbClr val="E2E6E9"/>
                </a:solidFill>
                <a:latin typeface="Merriweather" pitchFamily="34" charset="0"/>
                <a:ea typeface="Merriweather" pitchFamily="34" charset="-122"/>
                <a:cs typeface="Merriweather" pitchFamily="34" charset="-120"/>
              </a:rPr>
              <a:t>Update Stock Values</a:t>
            </a:r>
            <a:endParaRPr lang="en-US" sz="2400" dirty="0"/>
          </a:p>
        </p:txBody>
      </p:sp>
      <p:sp>
        <p:nvSpPr>
          <p:cNvPr id="9" name="Text 7"/>
          <p:cNvSpPr/>
          <p:nvPr/>
        </p:nvSpPr>
        <p:spPr>
          <a:xfrm>
            <a:off x="551379" y="4128780"/>
            <a:ext cx="6547842" cy="197525"/>
          </a:xfrm>
          <a:prstGeom prst="rect">
            <a:avLst/>
          </a:prstGeom>
          <a:noFill/>
          <a:ln/>
        </p:spPr>
        <p:txBody>
          <a:bodyPr wrap="none" lIns="0" tIns="0" rIns="0" bIns="0" rtlCol="0" anchor="t"/>
          <a:lstStyle/>
          <a:p>
            <a:pPr marL="0" indent="0" algn="l">
              <a:lnSpc>
                <a:spcPts val="1550"/>
              </a:lnSpc>
              <a:buNone/>
            </a:pPr>
            <a:r>
              <a:rPr lang="en-US" sz="1600" dirty="0">
                <a:solidFill>
                  <a:srgbClr val="E2E6E9"/>
                </a:solidFill>
                <a:latin typeface="Merriweather" pitchFamily="34" charset="0"/>
                <a:ea typeface="Merriweather" pitchFamily="34" charset="-122"/>
                <a:cs typeface="Merriweather" pitchFamily="34" charset="-120"/>
              </a:rPr>
              <a:t>Quick modifications to existing inventory levels</a:t>
            </a:r>
            <a:endParaRPr lang="en-US" sz="1600" dirty="0"/>
          </a:p>
        </p:txBody>
      </p:sp>
      <p:sp>
        <p:nvSpPr>
          <p:cNvPr id="10" name="Shape 8"/>
          <p:cNvSpPr/>
          <p:nvPr/>
        </p:nvSpPr>
        <p:spPr>
          <a:xfrm>
            <a:off x="401002" y="4715322"/>
            <a:ext cx="45719" cy="45719"/>
          </a:xfrm>
          <a:prstGeom prst="roundRect">
            <a:avLst>
              <a:gd name="adj" fmla="val 741317"/>
            </a:avLst>
          </a:prstGeom>
          <a:solidFill>
            <a:srgbClr val="609DFF"/>
          </a:solidFill>
          <a:ln/>
        </p:spPr>
      </p:sp>
      <p:sp>
        <p:nvSpPr>
          <p:cNvPr id="11" name="Text 9"/>
          <p:cNvSpPr/>
          <p:nvPr/>
        </p:nvSpPr>
        <p:spPr>
          <a:xfrm>
            <a:off x="566340" y="3635169"/>
            <a:ext cx="3431030" cy="330231"/>
          </a:xfrm>
          <a:prstGeom prst="rect">
            <a:avLst/>
          </a:prstGeom>
          <a:noFill/>
          <a:ln/>
        </p:spPr>
        <p:txBody>
          <a:bodyPr wrap="none" lIns="0" tIns="0" rIns="0" bIns="0" rtlCol="0" anchor="t"/>
          <a:lstStyle/>
          <a:p>
            <a:pPr marL="0" indent="0" algn="l">
              <a:lnSpc>
                <a:spcPts val="1500"/>
              </a:lnSpc>
              <a:buNone/>
            </a:pPr>
            <a:r>
              <a:rPr lang="en-US" sz="2400" dirty="0">
                <a:solidFill>
                  <a:srgbClr val="E2E6E9"/>
                </a:solidFill>
                <a:latin typeface="Merriweather" pitchFamily="34" charset="0"/>
                <a:ea typeface="Merriweather" pitchFamily="34" charset="-122"/>
                <a:cs typeface="Merriweather" pitchFamily="34" charset="-120"/>
              </a:rPr>
              <a:t>Delete Items</a:t>
            </a:r>
            <a:endParaRPr lang="en-US" sz="2400" dirty="0"/>
          </a:p>
        </p:txBody>
      </p:sp>
      <p:sp>
        <p:nvSpPr>
          <p:cNvPr id="12" name="Text 10"/>
          <p:cNvSpPr/>
          <p:nvPr/>
        </p:nvSpPr>
        <p:spPr>
          <a:xfrm>
            <a:off x="609244" y="3070607"/>
            <a:ext cx="6432112" cy="156353"/>
          </a:xfrm>
          <a:prstGeom prst="rect">
            <a:avLst/>
          </a:prstGeom>
          <a:noFill/>
          <a:ln/>
        </p:spPr>
        <p:txBody>
          <a:bodyPr wrap="none" lIns="0" tIns="0" rIns="0" bIns="0" rtlCol="0" anchor="t"/>
          <a:lstStyle/>
          <a:p>
            <a:pPr marL="0" indent="0" algn="l">
              <a:lnSpc>
                <a:spcPts val="1550"/>
              </a:lnSpc>
              <a:buNone/>
            </a:pPr>
            <a:r>
              <a:rPr lang="en-US" sz="1600" dirty="0">
                <a:solidFill>
                  <a:srgbClr val="E2E6E9"/>
                </a:solidFill>
                <a:latin typeface="Merriweather" pitchFamily="34" charset="0"/>
                <a:ea typeface="Merriweather" pitchFamily="34" charset="-122"/>
                <a:cs typeface="Merriweather" pitchFamily="34" charset="-120"/>
              </a:rPr>
              <a:t>Remove discontinued products with confirmation safeguards</a:t>
            </a:r>
            <a:endParaRPr lang="en-US" sz="1600" dirty="0"/>
          </a:p>
        </p:txBody>
      </p:sp>
      <p:sp>
        <p:nvSpPr>
          <p:cNvPr id="13" name="Shape 11"/>
          <p:cNvSpPr/>
          <p:nvPr/>
        </p:nvSpPr>
        <p:spPr>
          <a:xfrm flipH="1" flipV="1">
            <a:off x="386121" y="3688914"/>
            <a:ext cx="45719" cy="61674"/>
          </a:xfrm>
          <a:prstGeom prst="roundRect">
            <a:avLst>
              <a:gd name="adj" fmla="val 741317"/>
            </a:avLst>
          </a:prstGeom>
          <a:solidFill>
            <a:srgbClr val="609DFF"/>
          </a:solidFill>
          <a:ln/>
        </p:spPr>
      </p:sp>
      <p:sp>
        <p:nvSpPr>
          <p:cNvPr id="14" name="Text 12"/>
          <p:cNvSpPr/>
          <p:nvPr/>
        </p:nvSpPr>
        <p:spPr>
          <a:xfrm>
            <a:off x="551379" y="4715322"/>
            <a:ext cx="4668815" cy="254556"/>
          </a:xfrm>
          <a:prstGeom prst="rect">
            <a:avLst/>
          </a:prstGeom>
          <a:noFill/>
          <a:ln/>
        </p:spPr>
        <p:txBody>
          <a:bodyPr wrap="none" lIns="0" tIns="0" rIns="0" bIns="0" rtlCol="0" anchor="t"/>
          <a:lstStyle/>
          <a:p>
            <a:pPr marL="0" indent="0" algn="l">
              <a:lnSpc>
                <a:spcPts val="1500"/>
              </a:lnSpc>
              <a:buNone/>
            </a:pPr>
            <a:r>
              <a:rPr lang="en-US" sz="2400" dirty="0">
                <a:solidFill>
                  <a:srgbClr val="E2E6E9"/>
                </a:solidFill>
                <a:latin typeface="Merriweather" pitchFamily="34" charset="0"/>
                <a:ea typeface="Merriweather" pitchFamily="34" charset="-122"/>
                <a:cs typeface="Merriweather" pitchFamily="34" charset="-120"/>
              </a:rPr>
              <a:t>Track Changes</a:t>
            </a:r>
            <a:endParaRPr lang="en-US" sz="2400" dirty="0"/>
          </a:p>
        </p:txBody>
      </p:sp>
      <p:sp>
        <p:nvSpPr>
          <p:cNvPr id="15" name="Text 13"/>
          <p:cNvSpPr/>
          <p:nvPr/>
        </p:nvSpPr>
        <p:spPr>
          <a:xfrm>
            <a:off x="551379" y="5137532"/>
            <a:ext cx="6547842" cy="197525"/>
          </a:xfrm>
          <a:prstGeom prst="rect">
            <a:avLst/>
          </a:prstGeom>
          <a:noFill/>
          <a:ln/>
        </p:spPr>
        <p:txBody>
          <a:bodyPr wrap="none" lIns="0" tIns="0" rIns="0" bIns="0" rtlCol="0" anchor="t"/>
          <a:lstStyle/>
          <a:p>
            <a:pPr marL="0" indent="0" algn="l">
              <a:lnSpc>
                <a:spcPts val="1550"/>
              </a:lnSpc>
              <a:buNone/>
            </a:pPr>
            <a:r>
              <a:rPr lang="en-US" sz="1600" dirty="0">
                <a:solidFill>
                  <a:srgbClr val="E2E6E9"/>
                </a:solidFill>
                <a:latin typeface="Merriweather" pitchFamily="34" charset="0"/>
                <a:ea typeface="Merriweather" pitchFamily="34" charset="-122"/>
                <a:cs typeface="Merriweather" pitchFamily="34" charset="-120"/>
              </a:rPr>
              <a:t>Recent inserts section maintains audit trail</a:t>
            </a:r>
            <a:endParaRPr lang="en-US" sz="1600" dirty="0"/>
          </a:p>
        </p:txBody>
      </p:sp>
      <p:sp>
        <p:nvSpPr>
          <p:cNvPr id="17" name="Text 14"/>
          <p:cNvSpPr/>
          <p:nvPr/>
        </p:nvSpPr>
        <p:spPr>
          <a:xfrm>
            <a:off x="5107259" y="7051695"/>
            <a:ext cx="9098921" cy="1461274"/>
          </a:xfrm>
          <a:prstGeom prst="rect">
            <a:avLst/>
          </a:prstGeom>
          <a:noFill/>
          <a:ln/>
        </p:spPr>
        <p:txBody>
          <a:bodyPr wrap="square" lIns="0" tIns="0" rIns="0" bIns="0" rtlCol="0" anchor="t"/>
          <a:lstStyle/>
          <a:p>
            <a:pPr marL="0" indent="0" algn="l">
              <a:lnSpc>
                <a:spcPts val="1550"/>
              </a:lnSpc>
              <a:buNone/>
            </a:pPr>
            <a:endParaRPr lang="en-US" sz="950" dirty="0"/>
          </a:p>
        </p:txBody>
      </p:sp>
      <p:sp>
        <p:nvSpPr>
          <p:cNvPr id="18" name="Shape 15"/>
          <p:cNvSpPr/>
          <p:nvPr/>
        </p:nvSpPr>
        <p:spPr>
          <a:xfrm>
            <a:off x="431840" y="8824453"/>
            <a:ext cx="13766721" cy="22979"/>
          </a:xfrm>
          <a:prstGeom prst="rect">
            <a:avLst/>
          </a:prstGeom>
          <a:solidFill>
            <a:srgbClr val="E2E6E9">
              <a:alpha val="50000"/>
            </a:srgbClr>
          </a:solidFill>
          <a:ln/>
        </p:spPr>
      </p:sp>
      <p:sp>
        <p:nvSpPr>
          <p:cNvPr id="19" name="Text 16"/>
          <p:cNvSpPr/>
          <p:nvPr/>
        </p:nvSpPr>
        <p:spPr>
          <a:xfrm>
            <a:off x="431840" y="9032438"/>
            <a:ext cx="5527715" cy="308491"/>
          </a:xfrm>
          <a:prstGeom prst="rect">
            <a:avLst/>
          </a:prstGeom>
          <a:noFill/>
          <a:ln/>
        </p:spPr>
        <p:txBody>
          <a:bodyPr wrap="none" lIns="0" tIns="0" rIns="0" bIns="0" rtlCol="0" anchor="t"/>
          <a:lstStyle/>
          <a:p>
            <a:pPr marL="0" indent="0" algn="l">
              <a:lnSpc>
                <a:spcPts val="2400"/>
              </a:lnSpc>
              <a:buNone/>
            </a:pPr>
            <a:r>
              <a:rPr lang="en-US" sz="1900" dirty="0">
                <a:solidFill>
                  <a:srgbClr val="F5F0F0"/>
                </a:solidFill>
                <a:latin typeface="Merriweather" pitchFamily="34" charset="0"/>
                <a:ea typeface="Merriweather" pitchFamily="34" charset="-122"/>
                <a:cs typeface="Merriweather" pitchFamily="34" charset="-120"/>
              </a:rPr>
              <a:t>Frontend Development: Mission Accomplished</a:t>
            </a:r>
            <a:endParaRPr lang="en-US" sz="1900" dirty="0"/>
          </a:p>
        </p:txBody>
      </p:sp>
      <p:sp>
        <p:nvSpPr>
          <p:cNvPr id="20" name="Text 17"/>
          <p:cNvSpPr/>
          <p:nvPr/>
        </p:nvSpPr>
        <p:spPr>
          <a:xfrm>
            <a:off x="431840" y="9525953"/>
            <a:ext cx="13766721" cy="395049"/>
          </a:xfrm>
          <a:prstGeom prst="rect">
            <a:avLst/>
          </a:prstGeom>
          <a:noFill/>
          <a:ln/>
        </p:spPr>
        <p:txBody>
          <a:bodyPr wrap="squar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SmartStock delivers a fully functional, multi-dashboard frontend that combines responsive design with powerful functionality. Integrated charts, tables, and filters work seamlessly with backend APIs to support AI-based inventory decision making across your entire retail operation.</a:t>
            </a:r>
            <a:endParaRPr lang="en-US" sz="950" dirty="0"/>
          </a:p>
        </p:txBody>
      </p:sp>
      <p:pic>
        <p:nvPicPr>
          <p:cNvPr id="22" name="Picture 21">
            <a:extLst>
              <a:ext uri="{FF2B5EF4-FFF2-40B4-BE49-F238E27FC236}">
                <a16:creationId xmlns:a16="http://schemas.microsoft.com/office/drawing/2014/main" id="{EA3E87BE-333F-CCCC-5653-E062169BA6AA}"/>
              </a:ext>
            </a:extLst>
          </p:cNvPr>
          <p:cNvPicPr>
            <a:picLocks noChangeAspect="1"/>
          </p:cNvPicPr>
          <p:nvPr/>
        </p:nvPicPr>
        <p:blipFill>
          <a:blip r:embed="rId3"/>
          <a:stretch>
            <a:fillRect/>
          </a:stretch>
        </p:blipFill>
        <p:spPr>
          <a:xfrm>
            <a:off x="7041355" y="1252562"/>
            <a:ext cx="7387209" cy="6147485"/>
          </a:xfrm>
          <a:prstGeom prst="rect">
            <a:avLst/>
          </a:prstGeom>
        </p:spPr>
      </p:pic>
      <p:sp>
        <p:nvSpPr>
          <p:cNvPr id="23" name="TextBox 22">
            <a:extLst>
              <a:ext uri="{FF2B5EF4-FFF2-40B4-BE49-F238E27FC236}">
                <a16:creationId xmlns:a16="http://schemas.microsoft.com/office/drawing/2014/main" id="{159AE352-68AE-56F9-6223-E6B8A7AAC584}"/>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E4049D-A885-4C3C-E7CA-41B7AB3B53F3}"/>
              </a:ext>
            </a:extLst>
          </p:cNvPr>
          <p:cNvSpPr txBox="1"/>
          <p:nvPr/>
        </p:nvSpPr>
        <p:spPr>
          <a:xfrm>
            <a:off x="4270917" y="4114800"/>
            <a:ext cx="7605132" cy="603691"/>
          </a:xfrm>
          <a:prstGeom prst="rect">
            <a:avLst/>
          </a:prstGeom>
          <a:noFill/>
        </p:spPr>
        <p:txBody>
          <a:bodyPr wrap="square">
            <a:spAutoFit/>
          </a:bodyPr>
          <a:lstStyle/>
          <a:p>
            <a:pPr marL="0" indent="0" algn="l">
              <a:lnSpc>
                <a:spcPts val="3000"/>
              </a:lnSpc>
              <a:buNone/>
            </a:pPr>
            <a:r>
              <a:rPr lang="en-US" sz="6600" dirty="0">
                <a:solidFill>
                  <a:srgbClr val="F5F0F0"/>
                </a:solidFill>
                <a:latin typeface="Merriweather" pitchFamily="34" charset="0"/>
              </a:rPr>
              <a:t>THANKYOU!</a:t>
            </a:r>
            <a:endParaRPr lang="en-US" sz="6600" dirty="0"/>
          </a:p>
        </p:txBody>
      </p:sp>
      <p:sp>
        <p:nvSpPr>
          <p:cNvPr id="4" name="TextBox 3">
            <a:extLst>
              <a:ext uri="{FF2B5EF4-FFF2-40B4-BE49-F238E27FC236}">
                <a16:creationId xmlns:a16="http://schemas.microsoft.com/office/drawing/2014/main" id="{3A8CA720-AD1F-8D6B-CC4B-CFBBA13BC45C}"/>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spTree>
    <p:extLst>
      <p:ext uri="{BB962C8B-B14F-4D97-AF65-F5344CB8AC3E}">
        <p14:creationId xmlns:p14="http://schemas.microsoft.com/office/powerpoint/2010/main" val="234685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8D169-5B6C-55BD-E6AA-96F51D092FAE}"/>
              </a:ext>
            </a:extLst>
          </p:cNvPr>
          <p:cNvSpPr txBox="1"/>
          <p:nvPr/>
        </p:nvSpPr>
        <p:spPr>
          <a:xfrm>
            <a:off x="535259" y="579149"/>
            <a:ext cx="6947209" cy="810478"/>
          </a:xfrm>
          <a:prstGeom prst="rect">
            <a:avLst/>
          </a:prstGeom>
          <a:noFill/>
        </p:spPr>
        <p:txBody>
          <a:bodyPr wrap="square">
            <a:spAutoFit/>
          </a:bodyPr>
          <a:lstStyle/>
          <a:p>
            <a:pPr marL="0" indent="0" algn="l">
              <a:lnSpc>
                <a:spcPts val="5550"/>
              </a:lnSpc>
              <a:buNone/>
            </a:pPr>
            <a:r>
              <a:rPr lang="en-US" sz="4800" dirty="0">
                <a:solidFill>
                  <a:srgbClr val="F5F0F0"/>
                </a:solidFill>
                <a:latin typeface="Merriweather" pitchFamily="34" charset="0"/>
                <a:ea typeface="Merriweather" pitchFamily="34" charset="-122"/>
                <a:cs typeface="Merriweather" pitchFamily="34" charset="-120"/>
              </a:rPr>
              <a:t>Technology Stack:</a:t>
            </a:r>
            <a:endParaRPr lang="en-US" sz="4800" dirty="0"/>
          </a:p>
        </p:txBody>
      </p:sp>
      <p:pic>
        <p:nvPicPr>
          <p:cNvPr id="11" name="Picture 10">
            <a:extLst>
              <a:ext uri="{FF2B5EF4-FFF2-40B4-BE49-F238E27FC236}">
                <a16:creationId xmlns:a16="http://schemas.microsoft.com/office/drawing/2014/main" id="{03C3999E-100D-57B9-CF76-63DA96A4235F}"/>
              </a:ext>
            </a:extLst>
          </p:cNvPr>
          <p:cNvPicPr>
            <a:picLocks noChangeAspect="1"/>
          </p:cNvPicPr>
          <p:nvPr/>
        </p:nvPicPr>
        <p:blipFill>
          <a:blip r:embed="rId2"/>
          <a:stretch>
            <a:fillRect/>
          </a:stretch>
        </p:blipFill>
        <p:spPr>
          <a:xfrm>
            <a:off x="535259" y="1661532"/>
            <a:ext cx="12344400" cy="5397190"/>
          </a:xfrm>
          <a:prstGeom prst="rect">
            <a:avLst/>
          </a:prstGeom>
        </p:spPr>
      </p:pic>
      <p:sp>
        <p:nvSpPr>
          <p:cNvPr id="12" name="TextBox 11">
            <a:extLst>
              <a:ext uri="{FF2B5EF4-FFF2-40B4-BE49-F238E27FC236}">
                <a16:creationId xmlns:a16="http://schemas.microsoft.com/office/drawing/2014/main" id="{1B912DAC-7921-71BE-46F4-4CE5E74542F7}"/>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spTree>
    <p:extLst>
      <p:ext uri="{BB962C8B-B14F-4D97-AF65-F5344CB8AC3E}">
        <p14:creationId xmlns:p14="http://schemas.microsoft.com/office/powerpoint/2010/main" val="51843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Shape 0"/>
          <p:cNvSpPr/>
          <p:nvPr/>
        </p:nvSpPr>
        <p:spPr>
          <a:xfrm>
            <a:off x="793313" y="334537"/>
            <a:ext cx="6655702" cy="896451"/>
          </a:xfrm>
          <a:prstGeom prst="roundRect">
            <a:avLst>
              <a:gd name="adj" fmla="val 17879"/>
            </a:avLst>
          </a:prstGeom>
          <a:solidFill>
            <a:srgbClr val="001D4D"/>
          </a:solidFill>
          <a:ln/>
        </p:spPr>
      </p:sp>
      <p:pic>
        <p:nvPicPr>
          <p:cNvPr id="4"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283" y="927259"/>
            <a:ext cx="181332" cy="181332"/>
          </a:xfrm>
          <a:prstGeom prst="rect">
            <a:avLst/>
          </a:prstGeom>
        </p:spPr>
      </p:pic>
      <p:sp>
        <p:nvSpPr>
          <p:cNvPr id="5" name="Text 1"/>
          <p:cNvSpPr/>
          <p:nvPr/>
        </p:nvSpPr>
        <p:spPr>
          <a:xfrm>
            <a:off x="1201222" y="872966"/>
            <a:ext cx="2992278" cy="358022"/>
          </a:xfrm>
          <a:prstGeom prst="rect">
            <a:avLst/>
          </a:prstGeom>
          <a:noFill/>
          <a:ln/>
        </p:spPr>
        <p:txBody>
          <a:bodyPr wrap="none" lIns="0" tIns="0" rIns="0" bIns="0" rtlCol="0" anchor="t"/>
          <a:lstStyle/>
          <a:p>
            <a:pPr marL="0" indent="0" algn="l">
              <a:lnSpc>
                <a:spcPts val="2250"/>
              </a:lnSpc>
              <a:buNone/>
            </a:pPr>
            <a:r>
              <a:rPr lang="en-US" sz="6000" dirty="0">
                <a:solidFill>
                  <a:srgbClr val="E2E6E9"/>
                </a:solidFill>
                <a:latin typeface="Merriweather" pitchFamily="34" charset="0"/>
                <a:ea typeface="Merriweather" pitchFamily="34" charset="-122"/>
                <a:cs typeface="Merriweather" pitchFamily="34" charset="-120"/>
              </a:rPr>
              <a:t>MILESTONE 1</a:t>
            </a:r>
            <a:endParaRPr lang="en-US" sz="6000" dirty="0"/>
          </a:p>
        </p:txBody>
      </p:sp>
      <p:sp>
        <p:nvSpPr>
          <p:cNvPr id="6" name="Text 2"/>
          <p:cNvSpPr/>
          <p:nvPr/>
        </p:nvSpPr>
        <p:spPr>
          <a:xfrm>
            <a:off x="793313" y="1321594"/>
            <a:ext cx="7557373" cy="1416844"/>
          </a:xfrm>
          <a:prstGeom prst="rect">
            <a:avLst/>
          </a:prstGeom>
          <a:noFill/>
          <a:ln/>
        </p:spPr>
        <p:txBody>
          <a:bodyPr wrap="square" lIns="0" tIns="0" rIns="0" bIns="0" rtlCol="0" anchor="t"/>
          <a:lstStyle/>
          <a:p>
            <a:pPr marL="0" indent="0" algn="l">
              <a:lnSpc>
                <a:spcPts val="5550"/>
              </a:lnSpc>
              <a:buNone/>
            </a:pPr>
            <a:r>
              <a:rPr lang="en-US" sz="4450" dirty="0">
                <a:solidFill>
                  <a:srgbClr val="F5F0F0"/>
                </a:solidFill>
                <a:latin typeface="Merriweather" pitchFamily="34" charset="0"/>
                <a:ea typeface="Merriweather" pitchFamily="34" charset="-122"/>
                <a:cs typeface="Merriweather" pitchFamily="34" charset="-120"/>
              </a:rPr>
              <a:t>Core Features:</a:t>
            </a:r>
            <a:endParaRPr lang="en-US" sz="4450" dirty="0"/>
          </a:p>
        </p:txBody>
      </p:sp>
      <p:sp>
        <p:nvSpPr>
          <p:cNvPr id="7" name="Text 3"/>
          <p:cNvSpPr/>
          <p:nvPr/>
        </p:nvSpPr>
        <p:spPr>
          <a:xfrm>
            <a:off x="793313" y="3304937"/>
            <a:ext cx="3400187" cy="425053"/>
          </a:xfrm>
          <a:prstGeom prst="rect">
            <a:avLst/>
          </a:prstGeom>
          <a:noFill/>
          <a:ln/>
        </p:spPr>
        <p:txBody>
          <a:bodyPr wrap="none" lIns="0" tIns="0" rIns="0" bIns="0" rtlCol="0" anchor="t"/>
          <a:lstStyle/>
          <a:p>
            <a:pPr marL="0" indent="0" algn="l">
              <a:lnSpc>
                <a:spcPts val="3300"/>
              </a:lnSpc>
              <a:buNone/>
            </a:pPr>
            <a:r>
              <a:rPr lang="en-US" sz="2650" dirty="0">
                <a:solidFill>
                  <a:srgbClr val="F5F0F0"/>
                </a:solidFill>
                <a:latin typeface="Merriweather" pitchFamily="34" charset="0"/>
                <a:ea typeface="Merriweather" pitchFamily="34" charset="-122"/>
                <a:cs typeface="Merriweather" pitchFamily="34" charset="-120"/>
              </a:rPr>
              <a:t>Design Philosophy</a:t>
            </a:r>
            <a:endParaRPr lang="en-US" sz="2650" dirty="0"/>
          </a:p>
        </p:txBody>
      </p:sp>
      <p:sp>
        <p:nvSpPr>
          <p:cNvPr id="8" name="Text 4"/>
          <p:cNvSpPr/>
          <p:nvPr/>
        </p:nvSpPr>
        <p:spPr>
          <a:xfrm>
            <a:off x="793313" y="3956566"/>
            <a:ext cx="3502223" cy="3263979"/>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We adopted a card-based modern layout approach that prioritizes clarity and ease of use. Every element serves a purpose—from the persistent navigation bar to the carefully selected color palette that enhances readability and reduces cognitive load.</a:t>
            </a:r>
            <a:endParaRPr lang="en-US" sz="1750" dirty="0"/>
          </a:p>
        </p:txBody>
      </p:sp>
      <p:sp>
        <p:nvSpPr>
          <p:cNvPr id="9" name="Text 5"/>
          <p:cNvSpPr/>
          <p:nvPr/>
        </p:nvSpPr>
        <p:spPr>
          <a:xfrm>
            <a:off x="4856083" y="3304937"/>
            <a:ext cx="3400187" cy="425053"/>
          </a:xfrm>
          <a:prstGeom prst="rect">
            <a:avLst/>
          </a:prstGeom>
          <a:noFill/>
          <a:ln/>
        </p:spPr>
        <p:txBody>
          <a:bodyPr wrap="none" lIns="0" tIns="0" rIns="0" bIns="0" rtlCol="0" anchor="t"/>
          <a:lstStyle/>
          <a:p>
            <a:pPr marL="0" indent="0" algn="l">
              <a:lnSpc>
                <a:spcPts val="3300"/>
              </a:lnSpc>
              <a:buNone/>
            </a:pPr>
            <a:r>
              <a:rPr lang="en-US" sz="2650" dirty="0">
                <a:solidFill>
                  <a:srgbClr val="F5F0F0"/>
                </a:solidFill>
                <a:latin typeface="Merriweather" pitchFamily="34" charset="0"/>
                <a:ea typeface="Merriweather" pitchFamily="34" charset="-122"/>
                <a:cs typeface="Merriweather" pitchFamily="34" charset="-120"/>
              </a:rPr>
              <a:t>Core Principles</a:t>
            </a:r>
            <a:endParaRPr lang="en-US" sz="2650" dirty="0"/>
          </a:p>
        </p:txBody>
      </p:sp>
      <p:sp>
        <p:nvSpPr>
          <p:cNvPr id="10" name="Text 6"/>
          <p:cNvSpPr/>
          <p:nvPr/>
        </p:nvSpPr>
        <p:spPr>
          <a:xfrm>
            <a:off x="4856083" y="3956566"/>
            <a:ext cx="3502223" cy="725329"/>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2E6E9"/>
                </a:solidFill>
                <a:latin typeface="Merriweather" pitchFamily="34" charset="0"/>
                <a:ea typeface="Merriweather" pitchFamily="34" charset="-122"/>
                <a:cs typeface="Merriweather" pitchFamily="34" charset="-120"/>
              </a:rPr>
              <a:t>Consistent header across all dashboards</a:t>
            </a:r>
            <a:endParaRPr lang="en-US" sz="1750" dirty="0"/>
          </a:p>
        </p:txBody>
      </p:sp>
      <p:sp>
        <p:nvSpPr>
          <p:cNvPr id="11" name="Text 7"/>
          <p:cNvSpPr/>
          <p:nvPr/>
        </p:nvSpPr>
        <p:spPr>
          <a:xfrm>
            <a:off x="4856083" y="4761190"/>
            <a:ext cx="3502223" cy="725329"/>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2E6E9"/>
                </a:solidFill>
                <a:latin typeface="Merriweather" pitchFamily="34" charset="0"/>
                <a:ea typeface="Merriweather" pitchFamily="34" charset="-122"/>
                <a:cs typeface="Merriweather" pitchFamily="34" charset="-120"/>
              </a:rPr>
              <a:t>Unified color theme for visual coherence</a:t>
            </a:r>
            <a:endParaRPr lang="en-US" sz="1750" dirty="0"/>
          </a:p>
        </p:txBody>
      </p:sp>
      <p:sp>
        <p:nvSpPr>
          <p:cNvPr id="12" name="Text 8"/>
          <p:cNvSpPr/>
          <p:nvPr/>
        </p:nvSpPr>
        <p:spPr>
          <a:xfrm>
            <a:off x="4856083" y="5565815"/>
            <a:ext cx="3502223" cy="725329"/>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2E6E9"/>
                </a:solidFill>
                <a:latin typeface="Merriweather" pitchFamily="34" charset="0"/>
                <a:ea typeface="Merriweather" pitchFamily="34" charset="-122"/>
                <a:cs typeface="Merriweather" pitchFamily="34" charset="-120"/>
              </a:rPr>
              <a:t>Responsive design adapting to any screen</a:t>
            </a:r>
            <a:endParaRPr lang="en-US" sz="1750" dirty="0"/>
          </a:p>
        </p:txBody>
      </p:sp>
      <p:sp>
        <p:nvSpPr>
          <p:cNvPr id="13" name="Text 9"/>
          <p:cNvSpPr/>
          <p:nvPr/>
        </p:nvSpPr>
        <p:spPr>
          <a:xfrm>
            <a:off x="4856083" y="6370439"/>
            <a:ext cx="3502223" cy="725329"/>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2E6E9"/>
                </a:solidFill>
                <a:latin typeface="Merriweather" pitchFamily="34" charset="0"/>
                <a:ea typeface="Merriweather" pitchFamily="34" charset="-122"/>
                <a:cs typeface="Merriweather" pitchFamily="34" charset="-120"/>
              </a:rPr>
              <a:t>Minimal interface maximizing data visibility</a:t>
            </a:r>
            <a:endParaRPr lang="en-US" sz="1750" dirty="0"/>
          </a:p>
        </p:txBody>
      </p:sp>
      <p:pic>
        <p:nvPicPr>
          <p:cNvPr id="15" name="Picture 14">
            <a:extLst>
              <a:ext uri="{FF2B5EF4-FFF2-40B4-BE49-F238E27FC236}">
                <a16:creationId xmlns:a16="http://schemas.microsoft.com/office/drawing/2014/main" id="{9456EC34-B12F-73CB-E8D9-FC631BC3791A}"/>
              </a:ext>
            </a:extLst>
          </p:cNvPr>
          <p:cNvPicPr>
            <a:picLocks noChangeAspect="1"/>
          </p:cNvPicPr>
          <p:nvPr/>
        </p:nvPicPr>
        <p:blipFill>
          <a:blip r:embed="rId5"/>
          <a:stretch>
            <a:fillRect/>
          </a:stretch>
        </p:blipFill>
        <p:spPr>
          <a:xfrm>
            <a:off x="8658008" y="3632880"/>
            <a:ext cx="5725489" cy="2295599"/>
          </a:xfrm>
          <a:prstGeom prst="rect">
            <a:avLst/>
          </a:prstGeom>
        </p:spPr>
      </p:pic>
      <p:sp>
        <p:nvSpPr>
          <p:cNvPr id="16" name="TextBox 15">
            <a:extLst>
              <a:ext uri="{FF2B5EF4-FFF2-40B4-BE49-F238E27FC236}">
                <a16:creationId xmlns:a16="http://schemas.microsoft.com/office/drawing/2014/main" id="{F4115900-7278-EC32-2078-9CD63358D4D0}"/>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12006" y="822008"/>
            <a:ext cx="6648688" cy="725091"/>
          </a:xfrm>
          <a:prstGeom prst="rect">
            <a:avLst/>
          </a:prstGeom>
          <a:noFill/>
          <a:ln/>
        </p:spPr>
        <p:txBody>
          <a:bodyPr wrap="none" lIns="0" tIns="0" rIns="0" bIns="0" rtlCol="0" anchor="t"/>
          <a:lstStyle/>
          <a:p>
            <a:pPr marL="0" indent="0" algn="l">
              <a:lnSpc>
                <a:spcPts val="5700"/>
              </a:lnSpc>
              <a:buNone/>
            </a:pPr>
            <a:r>
              <a:rPr lang="en-US" sz="4550" dirty="0">
                <a:solidFill>
                  <a:srgbClr val="F5F0F0"/>
                </a:solidFill>
                <a:latin typeface="Merriweather" pitchFamily="34" charset="0"/>
                <a:ea typeface="Merriweather" pitchFamily="34" charset="-122"/>
                <a:cs typeface="Merriweather" pitchFamily="34" charset="-120"/>
              </a:rPr>
              <a:t>Navigation Architecture</a:t>
            </a:r>
            <a:endParaRPr lang="en-US" sz="4550" dirty="0"/>
          </a:p>
        </p:txBody>
      </p:sp>
      <p:sp>
        <p:nvSpPr>
          <p:cNvPr id="3" name="Text 1"/>
          <p:cNvSpPr/>
          <p:nvPr/>
        </p:nvSpPr>
        <p:spPr>
          <a:xfrm>
            <a:off x="812006" y="2011085"/>
            <a:ext cx="231934" cy="289917"/>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Light" pitchFamily="34" charset="0"/>
                <a:ea typeface="Merriweather Light" pitchFamily="34" charset="-122"/>
                <a:cs typeface="Merriweather Light" pitchFamily="34" charset="-120"/>
              </a:rPr>
              <a:t>01</a:t>
            </a:r>
            <a:endParaRPr lang="en-US" sz="1800" dirty="0"/>
          </a:p>
        </p:txBody>
      </p:sp>
      <p:sp>
        <p:nvSpPr>
          <p:cNvPr id="4" name="Shape 2"/>
          <p:cNvSpPr/>
          <p:nvPr/>
        </p:nvSpPr>
        <p:spPr>
          <a:xfrm>
            <a:off x="812006" y="2374821"/>
            <a:ext cx="4180761" cy="30480"/>
          </a:xfrm>
          <a:prstGeom prst="rect">
            <a:avLst/>
          </a:prstGeom>
          <a:solidFill>
            <a:srgbClr val="609DFF"/>
          </a:solidFill>
          <a:ln/>
        </p:spPr>
      </p:sp>
      <p:sp>
        <p:nvSpPr>
          <p:cNvPr id="5" name="Text 3"/>
          <p:cNvSpPr/>
          <p:nvPr/>
        </p:nvSpPr>
        <p:spPr>
          <a:xfrm>
            <a:off x="812006" y="2551748"/>
            <a:ext cx="2900005" cy="362545"/>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ea typeface="Merriweather" pitchFamily="34" charset="-122"/>
                <a:cs typeface="Merriweather" pitchFamily="34" charset="-120"/>
              </a:rPr>
              <a:t>Auto Stock Alerts</a:t>
            </a:r>
            <a:endParaRPr lang="en-US" sz="2250" dirty="0"/>
          </a:p>
        </p:txBody>
      </p:sp>
      <p:sp>
        <p:nvSpPr>
          <p:cNvPr id="6" name="Text 4"/>
          <p:cNvSpPr/>
          <p:nvPr/>
        </p:nvSpPr>
        <p:spPr>
          <a:xfrm>
            <a:off x="812006" y="3053477"/>
            <a:ext cx="4180761" cy="742474"/>
          </a:xfrm>
          <a:prstGeom prst="rect">
            <a:avLst/>
          </a:prstGeom>
          <a:noFill/>
          <a:ln/>
        </p:spPr>
        <p:txBody>
          <a:bodyPr wrap="squar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Real-time monitoring of inventory levels with intelligent notifications</a:t>
            </a:r>
            <a:endParaRPr lang="en-US" sz="1800" dirty="0"/>
          </a:p>
        </p:txBody>
      </p:sp>
      <p:sp>
        <p:nvSpPr>
          <p:cNvPr id="7" name="Text 5"/>
          <p:cNvSpPr/>
          <p:nvPr/>
        </p:nvSpPr>
        <p:spPr>
          <a:xfrm>
            <a:off x="5224701" y="2011085"/>
            <a:ext cx="231934" cy="289917"/>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Light" pitchFamily="34" charset="0"/>
                <a:ea typeface="Merriweather Light" pitchFamily="34" charset="-122"/>
                <a:cs typeface="Merriweather Light" pitchFamily="34" charset="-120"/>
              </a:rPr>
              <a:t>02</a:t>
            </a:r>
            <a:endParaRPr lang="en-US" sz="1800" dirty="0"/>
          </a:p>
        </p:txBody>
      </p:sp>
      <p:sp>
        <p:nvSpPr>
          <p:cNvPr id="8" name="Shape 6"/>
          <p:cNvSpPr/>
          <p:nvPr/>
        </p:nvSpPr>
        <p:spPr>
          <a:xfrm>
            <a:off x="5224701" y="2374821"/>
            <a:ext cx="4180880" cy="30480"/>
          </a:xfrm>
          <a:prstGeom prst="rect">
            <a:avLst/>
          </a:prstGeom>
          <a:solidFill>
            <a:srgbClr val="609DFF"/>
          </a:solidFill>
          <a:ln/>
        </p:spPr>
      </p:sp>
      <p:sp>
        <p:nvSpPr>
          <p:cNvPr id="9" name="Text 7"/>
          <p:cNvSpPr/>
          <p:nvPr/>
        </p:nvSpPr>
        <p:spPr>
          <a:xfrm>
            <a:off x="5224701" y="2551748"/>
            <a:ext cx="2959537" cy="362545"/>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ea typeface="Merriweather" pitchFamily="34" charset="-122"/>
                <a:cs typeface="Merriweather" pitchFamily="34" charset="-120"/>
              </a:rPr>
              <a:t>Summary Dashboard</a:t>
            </a:r>
            <a:endParaRPr lang="en-US" sz="2250" dirty="0"/>
          </a:p>
        </p:txBody>
      </p:sp>
      <p:sp>
        <p:nvSpPr>
          <p:cNvPr id="10" name="Text 8"/>
          <p:cNvSpPr/>
          <p:nvPr/>
        </p:nvSpPr>
        <p:spPr>
          <a:xfrm>
            <a:off x="5224701" y="3053477"/>
            <a:ext cx="4180880" cy="742474"/>
          </a:xfrm>
          <a:prstGeom prst="rect">
            <a:avLst/>
          </a:prstGeom>
          <a:noFill/>
          <a:ln/>
        </p:spPr>
        <p:txBody>
          <a:bodyPr wrap="squar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High-level insights and key metrics at a glance</a:t>
            </a:r>
            <a:endParaRPr lang="en-US" sz="1800" dirty="0"/>
          </a:p>
        </p:txBody>
      </p:sp>
      <p:sp>
        <p:nvSpPr>
          <p:cNvPr id="11" name="Text 9"/>
          <p:cNvSpPr/>
          <p:nvPr/>
        </p:nvSpPr>
        <p:spPr>
          <a:xfrm>
            <a:off x="9637514" y="2011085"/>
            <a:ext cx="231934" cy="289917"/>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Light" pitchFamily="34" charset="0"/>
                <a:ea typeface="Merriweather Light" pitchFamily="34" charset="-122"/>
                <a:cs typeface="Merriweather Light" pitchFamily="34" charset="-120"/>
              </a:rPr>
              <a:t>03</a:t>
            </a:r>
            <a:endParaRPr lang="en-US" sz="1800" dirty="0"/>
          </a:p>
        </p:txBody>
      </p:sp>
      <p:sp>
        <p:nvSpPr>
          <p:cNvPr id="12" name="Shape 10"/>
          <p:cNvSpPr/>
          <p:nvPr/>
        </p:nvSpPr>
        <p:spPr>
          <a:xfrm>
            <a:off x="9637514" y="2374821"/>
            <a:ext cx="4180880" cy="30480"/>
          </a:xfrm>
          <a:prstGeom prst="rect">
            <a:avLst/>
          </a:prstGeom>
          <a:solidFill>
            <a:srgbClr val="609DFF"/>
          </a:solidFill>
          <a:ln/>
        </p:spPr>
      </p:sp>
      <p:sp>
        <p:nvSpPr>
          <p:cNvPr id="13" name="Text 11"/>
          <p:cNvSpPr/>
          <p:nvPr/>
        </p:nvSpPr>
        <p:spPr>
          <a:xfrm>
            <a:off x="9637514" y="2551748"/>
            <a:ext cx="3589139" cy="362545"/>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ea typeface="Merriweather" pitchFamily="34" charset="-122"/>
                <a:cs typeface="Merriweather" pitchFamily="34" charset="-120"/>
              </a:rPr>
              <a:t>Custom Range Dashboard</a:t>
            </a:r>
            <a:endParaRPr lang="en-US" sz="2250" dirty="0"/>
          </a:p>
        </p:txBody>
      </p:sp>
      <p:sp>
        <p:nvSpPr>
          <p:cNvPr id="14" name="Text 12"/>
          <p:cNvSpPr/>
          <p:nvPr/>
        </p:nvSpPr>
        <p:spPr>
          <a:xfrm>
            <a:off x="9637514" y="3053477"/>
            <a:ext cx="4180880" cy="742474"/>
          </a:xfrm>
          <a:prstGeom prst="rect">
            <a:avLst/>
          </a:prstGeom>
          <a:noFill/>
          <a:ln/>
        </p:spPr>
        <p:txBody>
          <a:bodyPr wrap="squar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Time series analysis for trend identification</a:t>
            </a:r>
            <a:endParaRPr lang="en-US" sz="1800" dirty="0"/>
          </a:p>
        </p:txBody>
      </p:sp>
      <p:sp>
        <p:nvSpPr>
          <p:cNvPr id="15" name="Text 13"/>
          <p:cNvSpPr/>
          <p:nvPr/>
        </p:nvSpPr>
        <p:spPr>
          <a:xfrm>
            <a:off x="812006" y="4201835"/>
            <a:ext cx="231934" cy="289917"/>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Light" pitchFamily="34" charset="0"/>
                <a:ea typeface="Merriweather Light" pitchFamily="34" charset="-122"/>
                <a:cs typeface="Merriweather Light" pitchFamily="34" charset="-120"/>
              </a:rPr>
              <a:t>04</a:t>
            </a:r>
            <a:endParaRPr lang="en-US" sz="1800" dirty="0"/>
          </a:p>
        </p:txBody>
      </p:sp>
      <p:sp>
        <p:nvSpPr>
          <p:cNvPr id="16" name="Shape 14"/>
          <p:cNvSpPr/>
          <p:nvPr/>
        </p:nvSpPr>
        <p:spPr>
          <a:xfrm>
            <a:off x="812006" y="4565571"/>
            <a:ext cx="6387227" cy="30480"/>
          </a:xfrm>
          <a:prstGeom prst="rect">
            <a:avLst/>
          </a:prstGeom>
          <a:solidFill>
            <a:srgbClr val="609DFF"/>
          </a:solidFill>
          <a:ln/>
        </p:spPr>
      </p:sp>
      <p:sp>
        <p:nvSpPr>
          <p:cNvPr id="17" name="Text 15"/>
          <p:cNvSpPr/>
          <p:nvPr/>
        </p:nvSpPr>
        <p:spPr>
          <a:xfrm>
            <a:off x="812006" y="4742498"/>
            <a:ext cx="2900005" cy="362545"/>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ea typeface="Merriweather" pitchFamily="34" charset="-122"/>
                <a:cs typeface="Merriweather" pitchFamily="34" charset="-120"/>
              </a:rPr>
              <a:t>Pricing AI</a:t>
            </a:r>
            <a:endParaRPr lang="en-US" sz="2250" dirty="0"/>
          </a:p>
        </p:txBody>
      </p:sp>
      <p:sp>
        <p:nvSpPr>
          <p:cNvPr id="18" name="Text 16"/>
          <p:cNvSpPr/>
          <p:nvPr/>
        </p:nvSpPr>
        <p:spPr>
          <a:xfrm>
            <a:off x="812006" y="5244227"/>
            <a:ext cx="6387227" cy="371237"/>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Dynamic pricing recommendations based on stock levels</a:t>
            </a:r>
            <a:endParaRPr lang="en-US" sz="1800" dirty="0"/>
          </a:p>
        </p:txBody>
      </p:sp>
      <p:sp>
        <p:nvSpPr>
          <p:cNvPr id="19" name="Text 17"/>
          <p:cNvSpPr/>
          <p:nvPr/>
        </p:nvSpPr>
        <p:spPr>
          <a:xfrm>
            <a:off x="7431167" y="4201835"/>
            <a:ext cx="231934" cy="289917"/>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Light" pitchFamily="34" charset="0"/>
                <a:ea typeface="Merriweather Light" pitchFamily="34" charset="-122"/>
                <a:cs typeface="Merriweather Light" pitchFamily="34" charset="-120"/>
              </a:rPr>
              <a:t>05</a:t>
            </a:r>
            <a:endParaRPr lang="en-US" sz="1800" dirty="0"/>
          </a:p>
        </p:txBody>
      </p:sp>
      <p:sp>
        <p:nvSpPr>
          <p:cNvPr id="20" name="Shape 18"/>
          <p:cNvSpPr/>
          <p:nvPr/>
        </p:nvSpPr>
        <p:spPr>
          <a:xfrm>
            <a:off x="7431167" y="4565571"/>
            <a:ext cx="6387227" cy="30480"/>
          </a:xfrm>
          <a:prstGeom prst="rect">
            <a:avLst/>
          </a:prstGeom>
          <a:solidFill>
            <a:srgbClr val="609DFF"/>
          </a:solidFill>
          <a:ln/>
        </p:spPr>
      </p:sp>
      <p:sp>
        <p:nvSpPr>
          <p:cNvPr id="21" name="Text 19"/>
          <p:cNvSpPr/>
          <p:nvPr/>
        </p:nvSpPr>
        <p:spPr>
          <a:xfrm>
            <a:off x="7431167" y="4742498"/>
            <a:ext cx="2900005" cy="362545"/>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ea typeface="Merriweather" pitchFamily="34" charset="-122"/>
                <a:cs typeface="Merriweather" pitchFamily="34" charset="-120"/>
              </a:rPr>
              <a:t>Manage Items</a:t>
            </a:r>
            <a:endParaRPr lang="en-US" sz="2250" dirty="0"/>
          </a:p>
        </p:txBody>
      </p:sp>
      <p:sp>
        <p:nvSpPr>
          <p:cNvPr id="22" name="Text 20"/>
          <p:cNvSpPr/>
          <p:nvPr/>
        </p:nvSpPr>
        <p:spPr>
          <a:xfrm>
            <a:off x="7431167" y="5244227"/>
            <a:ext cx="6387227" cy="371237"/>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Complete inventory control and data management</a:t>
            </a:r>
            <a:endParaRPr lang="en-US" sz="1800" dirty="0"/>
          </a:p>
        </p:txBody>
      </p:sp>
      <p:sp>
        <p:nvSpPr>
          <p:cNvPr id="23" name="Shape 21"/>
          <p:cNvSpPr/>
          <p:nvPr/>
        </p:nvSpPr>
        <p:spPr>
          <a:xfrm>
            <a:off x="812006" y="6050399"/>
            <a:ext cx="13006387" cy="1357074"/>
          </a:xfrm>
          <a:prstGeom prst="roundRect">
            <a:avLst>
              <a:gd name="adj" fmla="val 7180"/>
            </a:avLst>
          </a:prstGeom>
          <a:solidFill>
            <a:srgbClr val="001D4D"/>
          </a:solidFill>
          <a:ln/>
        </p:spPr>
      </p:sp>
      <p:pic>
        <p:nvPicPr>
          <p:cNvPr id="24" name="Image 0" descr="preencoded.png"/>
          <p:cNvPicPr>
            <a:picLocks noChangeAspect="1"/>
          </p:cNvPicPr>
          <p:nvPr/>
        </p:nvPicPr>
        <p:blipFill>
          <a:blip r:embed="rId3"/>
          <a:stretch>
            <a:fillRect/>
          </a:stretch>
        </p:blipFill>
        <p:spPr>
          <a:xfrm>
            <a:off x="1043940" y="6404015"/>
            <a:ext cx="289917" cy="231934"/>
          </a:xfrm>
          <a:prstGeom prst="rect">
            <a:avLst/>
          </a:prstGeom>
        </p:spPr>
      </p:pic>
      <p:sp>
        <p:nvSpPr>
          <p:cNvPr id="25" name="Text 22"/>
          <p:cNvSpPr/>
          <p:nvPr/>
        </p:nvSpPr>
        <p:spPr>
          <a:xfrm>
            <a:off x="1565791" y="6340316"/>
            <a:ext cx="12020669" cy="742474"/>
          </a:xfrm>
          <a:prstGeom prst="rect">
            <a:avLst/>
          </a:prstGeom>
          <a:noFill/>
          <a:ln/>
        </p:spPr>
        <p:txBody>
          <a:bodyPr wrap="square" lIns="0" tIns="0" rIns="0" bIns="0" rtlCol="0" anchor="t"/>
          <a:lstStyle/>
          <a:p>
            <a:pPr marL="0" indent="0" algn="l">
              <a:lnSpc>
                <a:spcPts val="2900"/>
              </a:lnSpc>
              <a:buNone/>
            </a:pPr>
            <a:r>
              <a:rPr lang="en-US" sz="1800" dirty="0">
                <a:solidFill>
                  <a:srgbClr val="FFFFFF"/>
                </a:solidFill>
                <a:latin typeface="Merriweather" pitchFamily="34" charset="0"/>
                <a:ea typeface="Merriweather" pitchFamily="34" charset="-122"/>
                <a:cs typeface="Merriweather" pitchFamily="34" charset="-120"/>
              </a:rPr>
              <a:t>Active tab highlighting ensures users always know their current location, while the persistent header provides quick access to logout functionality.</a:t>
            </a:r>
            <a:endParaRPr lang="en-US" sz="1800" dirty="0"/>
          </a:p>
        </p:txBody>
      </p:sp>
      <p:sp>
        <p:nvSpPr>
          <p:cNvPr id="26" name="TextBox 25">
            <a:extLst>
              <a:ext uri="{FF2B5EF4-FFF2-40B4-BE49-F238E27FC236}">
                <a16:creationId xmlns:a16="http://schemas.microsoft.com/office/drawing/2014/main" id="{E39AA0EB-18FC-DB21-A0DF-6698B09E0BE7}"/>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Shape 0"/>
          <p:cNvSpPr/>
          <p:nvPr/>
        </p:nvSpPr>
        <p:spPr>
          <a:xfrm>
            <a:off x="5944687" y="187790"/>
            <a:ext cx="7878287" cy="932112"/>
          </a:xfrm>
          <a:prstGeom prst="roundRect">
            <a:avLst>
              <a:gd name="adj" fmla="val 17876"/>
            </a:avLst>
          </a:prstGeom>
          <a:solidFill>
            <a:srgbClr val="001D4D"/>
          </a:solidFill>
          <a:ln/>
        </p:spPr>
      </p:sp>
      <p:pic>
        <p:nvPicPr>
          <p:cNvPr id="4"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0445" y="749498"/>
            <a:ext cx="182166" cy="182166"/>
          </a:xfrm>
          <a:prstGeom prst="rect">
            <a:avLst/>
          </a:prstGeom>
        </p:spPr>
      </p:pic>
      <p:sp>
        <p:nvSpPr>
          <p:cNvPr id="5" name="Text 1"/>
          <p:cNvSpPr/>
          <p:nvPr/>
        </p:nvSpPr>
        <p:spPr>
          <a:xfrm>
            <a:off x="6693694" y="694849"/>
            <a:ext cx="1247061" cy="291584"/>
          </a:xfrm>
          <a:prstGeom prst="rect">
            <a:avLst/>
          </a:prstGeom>
          <a:noFill/>
          <a:ln/>
        </p:spPr>
        <p:txBody>
          <a:bodyPr wrap="none" lIns="0" tIns="0" rIns="0" bIns="0" rtlCol="0" anchor="t"/>
          <a:lstStyle/>
          <a:p>
            <a:pPr marL="0" indent="0" algn="l">
              <a:lnSpc>
                <a:spcPts val="2250"/>
              </a:lnSpc>
              <a:buNone/>
            </a:pPr>
            <a:r>
              <a:rPr lang="en-US" sz="6000" dirty="0">
                <a:solidFill>
                  <a:srgbClr val="E2E6E9"/>
                </a:solidFill>
                <a:latin typeface="Merriweather" pitchFamily="34" charset="0"/>
                <a:ea typeface="Merriweather" pitchFamily="34" charset="-122"/>
                <a:cs typeface="Merriweather" pitchFamily="34" charset="-120"/>
              </a:rPr>
              <a:t>MILESTONE 2</a:t>
            </a:r>
            <a:endParaRPr lang="en-US" sz="6000" dirty="0"/>
          </a:p>
        </p:txBody>
      </p:sp>
      <p:sp>
        <p:nvSpPr>
          <p:cNvPr id="6" name="Text 2"/>
          <p:cNvSpPr/>
          <p:nvPr/>
        </p:nvSpPr>
        <p:spPr>
          <a:xfrm>
            <a:off x="6283762" y="1145858"/>
            <a:ext cx="7549277" cy="2135981"/>
          </a:xfrm>
          <a:prstGeom prst="rect">
            <a:avLst/>
          </a:prstGeom>
          <a:noFill/>
          <a:ln/>
        </p:spPr>
        <p:txBody>
          <a:bodyPr wrap="square" lIns="0" tIns="0" rIns="0" bIns="0" rtlCol="0" anchor="t"/>
          <a:lstStyle/>
          <a:p>
            <a:pPr marL="0" indent="0" algn="l">
              <a:lnSpc>
                <a:spcPts val="5600"/>
              </a:lnSpc>
              <a:buNone/>
            </a:pPr>
            <a:r>
              <a:rPr lang="en-US" sz="4450" dirty="0">
                <a:solidFill>
                  <a:srgbClr val="F5F0F0"/>
                </a:solidFill>
                <a:latin typeface="Merriweather" pitchFamily="34" charset="0"/>
                <a:ea typeface="Merriweather" pitchFamily="34" charset="-122"/>
                <a:cs typeface="Merriweather" pitchFamily="34" charset="-120"/>
              </a:rPr>
              <a:t>Auto Stock Alerts: Your Operational Command Center</a:t>
            </a:r>
            <a:endParaRPr lang="en-US" sz="4450" dirty="0"/>
          </a:p>
        </p:txBody>
      </p:sp>
      <p:sp>
        <p:nvSpPr>
          <p:cNvPr id="7" name="Text 3"/>
          <p:cNvSpPr/>
          <p:nvPr/>
        </p:nvSpPr>
        <p:spPr>
          <a:xfrm>
            <a:off x="6283762" y="3828574"/>
            <a:ext cx="4307205" cy="3281124"/>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The heart of SmartStock—this dashboard provides real-time visibility into stock status across all locations. Intelligent algorithms continuously analyze inventory levels against predicted demand, automatically flagging overstock and understock situations before they impact your business.</a:t>
            </a:r>
            <a:endParaRPr lang="en-US" sz="1750" dirty="0"/>
          </a:p>
        </p:txBody>
      </p:sp>
      <p:sp>
        <p:nvSpPr>
          <p:cNvPr id="8" name="Text 4"/>
          <p:cNvSpPr/>
          <p:nvPr/>
        </p:nvSpPr>
        <p:spPr>
          <a:xfrm>
            <a:off x="11154370" y="3993594"/>
            <a:ext cx="2686169" cy="751880"/>
          </a:xfrm>
          <a:prstGeom prst="rect">
            <a:avLst/>
          </a:prstGeom>
          <a:noFill/>
          <a:ln/>
        </p:spPr>
        <p:txBody>
          <a:bodyPr wrap="none" lIns="0" tIns="0" rIns="0" bIns="0" rtlCol="0" anchor="t"/>
          <a:lstStyle/>
          <a:p>
            <a:pPr marL="0" indent="0" algn="ctr">
              <a:lnSpc>
                <a:spcPts val="5900"/>
              </a:lnSpc>
              <a:buNone/>
            </a:pPr>
            <a:r>
              <a:rPr lang="en-US" sz="5900" dirty="0">
                <a:solidFill>
                  <a:srgbClr val="E2E6E9"/>
                </a:solidFill>
                <a:latin typeface="Merriweather" pitchFamily="34" charset="0"/>
                <a:ea typeface="Merriweather" pitchFamily="34" charset="-122"/>
                <a:cs typeface="Merriweather" pitchFamily="34" charset="-120"/>
              </a:rPr>
              <a:t>24/7</a:t>
            </a:r>
            <a:endParaRPr lang="en-US" sz="5900" dirty="0"/>
          </a:p>
        </p:txBody>
      </p:sp>
      <p:sp>
        <p:nvSpPr>
          <p:cNvPr id="9" name="Text 5"/>
          <p:cNvSpPr/>
          <p:nvPr/>
        </p:nvSpPr>
        <p:spPr>
          <a:xfrm>
            <a:off x="11154370" y="5030153"/>
            <a:ext cx="2686169" cy="355997"/>
          </a:xfrm>
          <a:prstGeom prst="rect">
            <a:avLst/>
          </a:prstGeom>
          <a:noFill/>
          <a:ln/>
        </p:spPr>
        <p:txBody>
          <a:bodyPr wrap="none" lIns="0" tIns="0" rIns="0" bIns="0" rtlCol="0" anchor="t"/>
          <a:lstStyle/>
          <a:p>
            <a:pPr marL="0" indent="0" algn="ctr">
              <a:lnSpc>
                <a:spcPts val="2800"/>
              </a:lnSpc>
              <a:buNone/>
            </a:pPr>
            <a:r>
              <a:rPr lang="en-US" sz="2200" dirty="0">
                <a:solidFill>
                  <a:srgbClr val="E2E6E9"/>
                </a:solidFill>
                <a:latin typeface="Merriweather" pitchFamily="34" charset="0"/>
                <a:ea typeface="Merriweather" pitchFamily="34" charset="-122"/>
                <a:cs typeface="Merriweather" pitchFamily="34" charset="-120"/>
              </a:rPr>
              <a:t>Monitoring</a:t>
            </a:r>
            <a:endParaRPr lang="en-US" sz="2200" dirty="0"/>
          </a:p>
        </p:txBody>
      </p:sp>
      <p:sp>
        <p:nvSpPr>
          <p:cNvPr id="10" name="Text 6"/>
          <p:cNvSpPr/>
          <p:nvPr/>
        </p:nvSpPr>
        <p:spPr>
          <a:xfrm>
            <a:off x="11154370" y="5955625"/>
            <a:ext cx="2686169" cy="751880"/>
          </a:xfrm>
          <a:prstGeom prst="rect">
            <a:avLst/>
          </a:prstGeom>
          <a:noFill/>
          <a:ln/>
        </p:spPr>
        <p:txBody>
          <a:bodyPr wrap="none" lIns="0" tIns="0" rIns="0" bIns="0" rtlCol="0" anchor="t"/>
          <a:lstStyle/>
          <a:p>
            <a:pPr marL="0" indent="0" algn="ctr">
              <a:lnSpc>
                <a:spcPts val="5900"/>
              </a:lnSpc>
              <a:buNone/>
            </a:pPr>
            <a:r>
              <a:rPr lang="en-US" sz="5900" dirty="0">
                <a:solidFill>
                  <a:srgbClr val="E2E6E9"/>
                </a:solidFill>
                <a:latin typeface="Merriweather" pitchFamily="34" charset="0"/>
                <a:ea typeface="Merriweather" pitchFamily="34" charset="-122"/>
                <a:cs typeface="Merriweather" pitchFamily="34" charset="-120"/>
              </a:rPr>
              <a:t>100%</a:t>
            </a:r>
            <a:endParaRPr lang="en-US" sz="5900" dirty="0"/>
          </a:p>
        </p:txBody>
      </p:sp>
      <p:sp>
        <p:nvSpPr>
          <p:cNvPr id="11" name="Text 7"/>
          <p:cNvSpPr/>
          <p:nvPr/>
        </p:nvSpPr>
        <p:spPr>
          <a:xfrm>
            <a:off x="11154370" y="6992183"/>
            <a:ext cx="2686169" cy="355997"/>
          </a:xfrm>
          <a:prstGeom prst="rect">
            <a:avLst/>
          </a:prstGeom>
          <a:noFill/>
          <a:ln/>
        </p:spPr>
        <p:txBody>
          <a:bodyPr wrap="none" lIns="0" tIns="0" rIns="0" bIns="0" rtlCol="0" anchor="t"/>
          <a:lstStyle/>
          <a:p>
            <a:pPr marL="0" indent="0" algn="ctr">
              <a:lnSpc>
                <a:spcPts val="2800"/>
              </a:lnSpc>
              <a:buNone/>
            </a:pPr>
            <a:r>
              <a:rPr lang="en-US" sz="2200" dirty="0">
                <a:solidFill>
                  <a:srgbClr val="E2E6E9"/>
                </a:solidFill>
                <a:latin typeface="Merriweather" pitchFamily="34" charset="0"/>
                <a:ea typeface="Merriweather" pitchFamily="34" charset="-122"/>
                <a:cs typeface="Merriweather" pitchFamily="34" charset="-120"/>
              </a:rPr>
              <a:t>Visibility</a:t>
            </a:r>
            <a:endParaRPr lang="en-US" sz="2200" dirty="0"/>
          </a:p>
        </p:txBody>
      </p:sp>
      <p:pic>
        <p:nvPicPr>
          <p:cNvPr id="13" name="Picture 12">
            <a:extLst>
              <a:ext uri="{FF2B5EF4-FFF2-40B4-BE49-F238E27FC236}">
                <a16:creationId xmlns:a16="http://schemas.microsoft.com/office/drawing/2014/main" id="{9121A4A0-6B71-FC15-847B-67C9C8181EB4}"/>
              </a:ext>
            </a:extLst>
          </p:cNvPr>
          <p:cNvPicPr>
            <a:picLocks noChangeAspect="1"/>
          </p:cNvPicPr>
          <p:nvPr/>
        </p:nvPicPr>
        <p:blipFill>
          <a:blip r:embed="rId5"/>
          <a:stretch>
            <a:fillRect/>
          </a:stretch>
        </p:blipFill>
        <p:spPr>
          <a:xfrm>
            <a:off x="-35493" y="187790"/>
            <a:ext cx="5944751" cy="7400829"/>
          </a:xfrm>
          <a:prstGeom prst="rect">
            <a:avLst/>
          </a:prstGeom>
        </p:spPr>
      </p:pic>
      <p:sp>
        <p:nvSpPr>
          <p:cNvPr id="14" name="TextBox 13">
            <a:extLst>
              <a:ext uri="{FF2B5EF4-FFF2-40B4-BE49-F238E27FC236}">
                <a16:creationId xmlns:a16="http://schemas.microsoft.com/office/drawing/2014/main" id="{D858B2D3-679F-522D-E92D-E78CF9550D07}"/>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49486" y="510421"/>
            <a:ext cx="7845028" cy="1159907"/>
          </a:xfrm>
          <a:prstGeom prst="rect">
            <a:avLst/>
          </a:prstGeom>
          <a:noFill/>
          <a:ln/>
        </p:spPr>
        <p:txBody>
          <a:bodyPr wrap="square" lIns="0" tIns="0" rIns="0" bIns="0" rtlCol="0" anchor="t"/>
          <a:lstStyle/>
          <a:p>
            <a:pPr marL="0" indent="0" algn="l">
              <a:lnSpc>
                <a:spcPts val="4550"/>
              </a:lnSpc>
              <a:buNone/>
            </a:pPr>
            <a:r>
              <a:rPr lang="en-US" sz="3650" dirty="0">
                <a:solidFill>
                  <a:srgbClr val="F5F0F0"/>
                </a:solidFill>
                <a:latin typeface="Merriweather" pitchFamily="34" charset="0"/>
                <a:ea typeface="Merriweather" pitchFamily="34" charset="-122"/>
                <a:cs typeface="Merriweather" pitchFamily="34" charset="-120"/>
              </a:rPr>
              <a:t>Alert Controls &amp; Stock Visualization</a:t>
            </a:r>
            <a:endParaRPr lang="en-US" sz="3650" dirty="0"/>
          </a:p>
        </p:txBody>
      </p:sp>
      <p:sp>
        <p:nvSpPr>
          <p:cNvPr id="4" name="Shape 1"/>
          <p:cNvSpPr/>
          <p:nvPr/>
        </p:nvSpPr>
        <p:spPr>
          <a:xfrm>
            <a:off x="649486" y="2227064"/>
            <a:ext cx="3829764" cy="2261235"/>
          </a:xfrm>
          <a:prstGeom prst="roundRect">
            <a:avLst>
              <a:gd name="adj" fmla="val 4853"/>
            </a:avLst>
          </a:prstGeom>
          <a:solidFill>
            <a:srgbClr val="09151A">
              <a:alpha val="95000"/>
            </a:srgbClr>
          </a:solidFill>
          <a:ln/>
        </p:spPr>
      </p:sp>
      <p:sp>
        <p:nvSpPr>
          <p:cNvPr id="5" name="Shape 2"/>
          <p:cNvSpPr/>
          <p:nvPr/>
        </p:nvSpPr>
        <p:spPr>
          <a:xfrm>
            <a:off x="649486" y="2204204"/>
            <a:ext cx="3829764" cy="91440"/>
          </a:xfrm>
          <a:prstGeom prst="roundRect">
            <a:avLst>
              <a:gd name="adj" fmla="val 85240"/>
            </a:avLst>
          </a:prstGeom>
          <a:solidFill>
            <a:srgbClr val="609DFF"/>
          </a:solidFill>
          <a:ln/>
        </p:spPr>
      </p:sp>
      <p:sp>
        <p:nvSpPr>
          <p:cNvPr id="6" name="Shape 3"/>
          <p:cNvSpPr/>
          <p:nvPr/>
        </p:nvSpPr>
        <p:spPr>
          <a:xfrm>
            <a:off x="2286000" y="1948696"/>
            <a:ext cx="556736" cy="556736"/>
          </a:xfrm>
          <a:prstGeom prst="roundRect">
            <a:avLst>
              <a:gd name="adj" fmla="val 164243"/>
            </a:avLst>
          </a:prstGeom>
          <a:solidFill>
            <a:srgbClr val="609DFF"/>
          </a:solidFill>
          <a:ln/>
        </p:spPr>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3045" y="2115741"/>
            <a:ext cx="222647" cy="222647"/>
          </a:xfrm>
          <a:prstGeom prst="rect">
            <a:avLst/>
          </a:prstGeom>
        </p:spPr>
      </p:pic>
      <p:sp>
        <p:nvSpPr>
          <p:cNvPr id="8" name="Text 4"/>
          <p:cNvSpPr/>
          <p:nvPr/>
        </p:nvSpPr>
        <p:spPr>
          <a:xfrm>
            <a:off x="857845" y="2690932"/>
            <a:ext cx="2319695" cy="289917"/>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Email Notifications</a:t>
            </a:r>
            <a:endParaRPr lang="en-US" sz="1800" dirty="0"/>
          </a:p>
        </p:txBody>
      </p:sp>
      <p:sp>
        <p:nvSpPr>
          <p:cNvPr id="9" name="Text 5"/>
          <p:cNvSpPr/>
          <p:nvPr/>
        </p:nvSpPr>
        <p:spPr>
          <a:xfrm>
            <a:off x="857845" y="3092172"/>
            <a:ext cx="3413046" cy="1187768"/>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Toggle email alerts on/off with a single click. Send immediate notifications to stakeholders when critical stock situations arise.</a:t>
            </a:r>
            <a:endParaRPr lang="en-US" sz="1450" dirty="0"/>
          </a:p>
        </p:txBody>
      </p:sp>
      <p:sp>
        <p:nvSpPr>
          <p:cNvPr id="10" name="Shape 6"/>
          <p:cNvSpPr/>
          <p:nvPr/>
        </p:nvSpPr>
        <p:spPr>
          <a:xfrm>
            <a:off x="4664750" y="2227064"/>
            <a:ext cx="3829764" cy="2261235"/>
          </a:xfrm>
          <a:prstGeom prst="roundRect">
            <a:avLst>
              <a:gd name="adj" fmla="val 4853"/>
            </a:avLst>
          </a:prstGeom>
          <a:solidFill>
            <a:srgbClr val="09151A">
              <a:alpha val="95000"/>
            </a:srgbClr>
          </a:solidFill>
          <a:ln/>
        </p:spPr>
      </p:sp>
      <p:sp>
        <p:nvSpPr>
          <p:cNvPr id="11" name="Shape 7"/>
          <p:cNvSpPr/>
          <p:nvPr/>
        </p:nvSpPr>
        <p:spPr>
          <a:xfrm>
            <a:off x="4664750" y="2204204"/>
            <a:ext cx="3829764" cy="91440"/>
          </a:xfrm>
          <a:prstGeom prst="roundRect">
            <a:avLst>
              <a:gd name="adj" fmla="val 85240"/>
            </a:avLst>
          </a:prstGeom>
          <a:solidFill>
            <a:srgbClr val="609DFF"/>
          </a:solidFill>
          <a:ln/>
        </p:spPr>
      </p:sp>
      <p:sp>
        <p:nvSpPr>
          <p:cNvPr id="12" name="Shape 8"/>
          <p:cNvSpPr/>
          <p:nvPr/>
        </p:nvSpPr>
        <p:spPr>
          <a:xfrm>
            <a:off x="6301264" y="1948696"/>
            <a:ext cx="556736" cy="556736"/>
          </a:xfrm>
          <a:prstGeom prst="roundRect">
            <a:avLst>
              <a:gd name="adj" fmla="val 164243"/>
            </a:avLst>
          </a:prstGeom>
          <a:solidFill>
            <a:srgbClr val="609DFF"/>
          </a:solidFill>
          <a:ln/>
        </p:spPr>
      </p:sp>
      <p:pic>
        <p:nvPicPr>
          <p:cNvPr id="13"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8308" y="2115741"/>
            <a:ext cx="222647" cy="222647"/>
          </a:xfrm>
          <a:prstGeom prst="rect">
            <a:avLst/>
          </a:prstGeom>
        </p:spPr>
      </p:pic>
      <p:sp>
        <p:nvSpPr>
          <p:cNvPr id="14" name="Text 9"/>
          <p:cNvSpPr/>
          <p:nvPr/>
        </p:nvSpPr>
        <p:spPr>
          <a:xfrm>
            <a:off x="4873109" y="2690932"/>
            <a:ext cx="2319695" cy="289917"/>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SMS Alerts</a:t>
            </a:r>
            <a:endParaRPr lang="en-US" sz="1800" dirty="0"/>
          </a:p>
        </p:txBody>
      </p:sp>
      <p:sp>
        <p:nvSpPr>
          <p:cNvPr id="15" name="Text 10"/>
          <p:cNvSpPr/>
          <p:nvPr/>
        </p:nvSpPr>
        <p:spPr>
          <a:xfrm>
            <a:off x="4873109" y="3092172"/>
            <a:ext cx="3413046" cy="890826"/>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Enable SMS notifications for time-sensitive inventory issues. Perfect for reaching team members on the go.</a:t>
            </a:r>
            <a:endParaRPr lang="en-US" sz="1450" dirty="0"/>
          </a:p>
        </p:txBody>
      </p:sp>
      <p:sp>
        <p:nvSpPr>
          <p:cNvPr id="16" name="Shape 11"/>
          <p:cNvSpPr/>
          <p:nvPr/>
        </p:nvSpPr>
        <p:spPr>
          <a:xfrm>
            <a:off x="649486" y="4952167"/>
            <a:ext cx="7845028" cy="1667351"/>
          </a:xfrm>
          <a:prstGeom prst="roundRect">
            <a:avLst>
              <a:gd name="adj" fmla="val 6581"/>
            </a:avLst>
          </a:prstGeom>
          <a:solidFill>
            <a:srgbClr val="09151A">
              <a:alpha val="95000"/>
            </a:srgbClr>
          </a:solidFill>
          <a:ln/>
        </p:spPr>
      </p:sp>
      <p:sp>
        <p:nvSpPr>
          <p:cNvPr id="17" name="Shape 12"/>
          <p:cNvSpPr/>
          <p:nvPr/>
        </p:nvSpPr>
        <p:spPr>
          <a:xfrm>
            <a:off x="649486" y="4929307"/>
            <a:ext cx="7845028" cy="91440"/>
          </a:xfrm>
          <a:prstGeom prst="roundRect">
            <a:avLst>
              <a:gd name="adj" fmla="val 85240"/>
            </a:avLst>
          </a:prstGeom>
          <a:solidFill>
            <a:srgbClr val="609DFF"/>
          </a:solidFill>
          <a:ln/>
        </p:spPr>
      </p:sp>
      <p:sp>
        <p:nvSpPr>
          <p:cNvPr id="18" name="Shape 13"/>
          <p:cNvSpPr/>
          <p:nvPr/>
        </p:nvSpPr>
        <p:spPr>
          <a:xfrm>
            <a:off x="4293632" y="4673798"/>
            <a:ext cx="556736" cy="556736"/>
          </a:xfrm>
          <a:prstGeom prst="roundRect">
            <a:avLst>
              <a:gd name="adj" fmla="val 164243"/>
            </a:avLst>
          </a:prstGeom>
          <a:solidFill>
            <a:srgbClr val="609DFF"/>
          </a:solidFill>
          <a:ln/>
        </p:spPr>
      </p:sp>
      <p:pic>
        <p:nvPicPr>
          <p:cNvPr id="19"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0677" y="4840843"/>
            <a:ext cx="222647" cy="222647"/>
          </a:xfrm>
          <a:prstGeom prst="rect">
            <a:avLst/>
          </a:prstGeom>
        </p:spPr>
      </p:pic>
      <p:sp>
        <p:nvSpPr>
          <p:cNvPr id="20" name="Text 14"/>
          <p:cNvSpPr/>
          <p:nvPr/>
        </p:nvSpPr>
        <p:spPr>
          <a:xfrm>
            <a:off x="857845" y="5416034"/>
            <a:ext cx="2319695" cy="289917"/>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Auto-Refresh</a:t>
            </a:r>
            <a:endParaRPr lang="en-US" sz="1800" dirty="0"/>
          </a:p>
        </p:txBody>
      </p:sp>
      <p:sp>
        <p:nvSpPr>
          <p:cNvPr id="21" name="Text 15"/>
          <p:cNvSpPr/>
          <p:nvPr/>
        </p:nvSpPr>
        <p:spPr>
          <a:xfrm>
            <a:off x="857845" y="5817275"/>
            <a:ext cx="7428309" cy="593884"/>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Live updates ensure your data is always current. Optional auto-refresh keeps dashboards synchronized without manual intervention.</a:t>
            </a:r>
            <a:endParaRPr lang="en-US" sz="1450" dirty="0"/>
          </a:p>
        </p:txBody>
      </p:sp>
      <p:sp>
        <p:nvSpPr>
          <p:cNvPr id="22" name="Text 16"/>
          <p:cNvSpPr/>
          <p:nvPr/>
        </p:nvSpPr>
        <p:spPr>
          <a:xfrm>
            <a:off x="649486" y="6828234"/>
            <a:ext cx="7845028" cy="890826"/>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Advanced filtering capabilities allow you to search by item family, filter by status (overstock/understock), and visualize shortage and excess stock through intuitive bar graphs. Color-coded visualizations make patterns immediately apparent.</a:t>
            </a:r>
            <a:endParaRPr lang="en-US" sz="1450" dirty="0"/>
          </a:p>
        </p:txBody>
      </p:sp>
      <p:pic>
        <p:nvPicPr>
          <p:cNvPr id="24" name="Picture 23">
            <a:extLst>
              <a:ext uri="{FF2B5EF4-FFF2-40B4-BE49-F238E27FC236}">
                <a16:creationId xmlns:a16="http://schemas.microsoft.com/office/drawing/2014/main" id="{C7AE7C37-187E-6FCB-1354-A450F6870EDF}"/>
              </a:ext>
            </a:extLst>
          </p:cNvPr>
          <p:cNvPicPr>
            <a:picLocks noChangeAspect="1"/>
          </p:cNvPicPr>
          <p:nvPr/>
        </p:nvPicPr>
        <p:blipFill>
          <a:blip r:embed="rId9"/>
          <a:stretch>
            <a:fillRect/>
          </a:stretch>
        </p:blipFill>
        <p:spPr>
          <a:xfrm>
            <a:off x="8791526" y="3357681"/>
            <a:ext cx="5705059" cy="2261235"/>
          </a:xfrm>
          <a:prstGeom prst="rect">
            <a:avLst/>
          </a:prstGeom>
        </p:spPr>
      </p:pic>
      <p:sp>
        <p:nvSpPr>
          <p:cNvPr id="25" name="TextBox 24">
            <a:extLst>
              <a:ext uri="{FF2B5EF4-FFF2-40B4-BE49-F238E27FC236}">
                <a16:creationId xmlns:a16="http://schemas.microsoft.com/office/drawing/2014/main" id="{2A85E289-7E29-FCAA-BEEE-62F590589818}"/>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2701" y="512802"/>
            <a:ext cx="7857411" cy="582811"/>
          </a:xfrm>
          <a:prstGeom prst="rect">
            <a:avLst/>
          </a:prstGeom>
          <a:noFill/>
          <a:ln/>
        </p:spPr>
        <p:txBody>
          <a:bodyPr wrap="none" lIns="0" tIns="0" rIns="0" bIns="0" rtlCol="0" anchor="t"/>
          <a:lstStyle/>
          <a:p>
            <a:pPr marL="0" indent="0" algn="l">
              <a:lnSpc>
                <a:spcPts val="4550"/>
              </a:lnSpc>
              <a:buNone/>
            </a:pPr>
            <a:r>
              <a:rPr lang="en-US" sz="3650" dirty="0">
                <a:solidFill>
                  <a:srgbClr val="F5F0F0"/>
                </a:solidFill>
                <a:latin typeface="Merriweather" pitchFamily="34" charset="0"/>
                <a:ea typeface="Merriweather" pitchFamily="34" charset="-122"/>
                <a:cs typeface="Merriweather" pitchFamily="34" charset="-120"/>
              </a:rPr>
              <a:t>Comprehensive Stock Details Table</a:t>
            </a:r>
            <a:endParaRPr lang="en-US" sz="3650" dirty="0"/>
          </a:p>
        </p:txBody>
      </p:sp>
      <p:sp>
        <p:nvSpPr>
          <p:cNvPr id="3" name="Text 1"/>
          <p:cNvSpPr/>
          <p:nvPr/>
        </p:nvSpPr>
        <p:spPr>
          <a:xfrm>
            <a:off x="652701" y="1561743"/>
            <a:ext cx="3080385" cy="349687"/>
          </a:xfrm>
          <a:prstGeom prst="rect">
            <a:avLst/>
          </a:prstGeom>
          <a:noFill/>
          <a:ln/>
        </p:spPr>
        <p:txBody>
          <a:bodyPr wrap="none" lIns="0" tIns="0" rIns="0" bIns="0" rtlCol="0" anchor="t"/>
          <a:lstStyle/>
          <a:p>
            <a:pPr marL="0" indent="0" algn="l">
              <a:lnSpc>
                <a:spcPts val="2750"/>
              </a:lnSpc>
              <a:buNone/>
            </a:pPr>
            <a:r>
              <a:rPr lang="en-US" sz="2200" dirty="0">
                <a:solidFill>
                  <a:srgbClr val="F5F0F0"/>
                </a:solidFill>
                <a:latin typeface="Merriweather" pitchFamily="34" charset="0"/>
                <a:ea typeface="Merriweather" pitchFamily="34" charset="-122"/>
                <a:cs typeface="Merriweather" pitchFamily="34" charset="-120"/>
              </a:rPr>
              <a:t>Data at Your Fingertips</a:t>
            </a:r>
            <a:endParaRPr lang="en-US" sz="2200" dirty="0"/>
          </a:p>
        </p:txBody>
      </p:sp>
      <p:sp>
        <p:nvSpPr>
          <p:cNvPr id="4" name="Text 2"/>
          <p:cNvSpPr/>
          <p:nvPr/>
        </p:nvSpPr>
        <p:spPr>
          <a:xfrm>
            <a:off x="652701" y="2097881"/>
            <a:ext cx="5746075" cy="1193006"/>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The scrollable table accommodates large datasets while maintaining readability. </a:t>
            </a:r>
            <a:endParaRPr lang="en-US" sz="1450" dirty="0"/>
          </a:p>
        </p:txBody>
      </p:sp>
      <p:sp>
        <p:nvSpPr>
          <p:cNvPr id="5" name="Text 3"/>
          <p:cNvSpPr/>
          <p:nvPr/>
        </p:nvSpPr>
        <p:spPr>
          <a:xfrm>
            <a:off x="652701" y="3477339"/>
            <a:ext cx="2331125" cy="291346"/>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Key Columns</a:t>
            </a:r>
            <a:endParaRPr lang="en-US" sz="1800" dirty="0"/>
          </a:p>
        </p:txBody>
      </p:sp>
      <p:sp>
        <p:nvSpPr>
          <p:cNvPr id="6" name="Text 4"/>
          <p:cNvSpPr/>
          <p:nvPr/>
        </p:nvSpPr>
        <p:spPr>
          <a:xfrm>
            <a:off x="652701" y="3955137"/>
            <a:ext cx="5746075"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Store Number &amp; Location</a:t>
            </a:r>
            <a:endParaRPr lang="en-US" sz="1450" dirty="0"/>
          </a:p>
        </p:txBody>
      </p:sp>
      <p:sp>
        <p:nvSpPr>
          <p:cNvPr id="7" name="Text 5"/>
          <p:cNvSpPr/>
          <p:nvPr/>
        </p:nvSpPr>
        <p:spPr>
          <a:xfrm>
            <a:off x="652701" y="4318635"/>
            <a:ext cx="5746075"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Item Family Classification</a:t>
            </a:r>
            <a:endParaRPr lang="en-US" sz="1450" dirty="0"/>
          </a:p>
        </p:txBody>
      </p:sp>
      <p:sp>
        <p:nvSpPr>
          <p:cNvPr id="8" name="Text 6"/>
          <p:cNvSpPr/>
          <p:nvPr/>
        </p:nvSpPr>
        <p:spPr>
          <a:xfrm>
            <a:off x="652701" y="4682133"/>
            <a:ext cx="5746075"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Current Stock Levels</a:t>
            </a:r>
            <a:endParaRPr lang="en-US" sz="1450" dirty="0"/>
          </a:p>
        </p:txBody>
      </p:sp>
      <p:sp>
        <p:nvSpPr>
          <p:cNvPr id="9" name="Text 7"/>
          <p:cNvSpPr/>
          <p:nvPr/>
        </p:nvSpPr>
        <p:spPr>
          <a:xfrm>
            <a:off x="652701" y="5045631"/>
            <a:ext cx="5746075"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AI-Predicted Demand</a:t>
            </a:r>
            <a:endParaRPr lang="en-US" sz="1450" dirty="0"/>
          </a:p>
        </p:txBody>
      </p:sp>
      <p:sp>
        <p:nvSpPr>
          <p:cNvPr id="10" name="Text 8"/>
          <p:cNvSpPr/>
          <p:nvPr/>
        </p:nvSpPr>
        <p:spPr>
          <a:xfrm>
            <a:off x="652701" y="5409128"/>
            <a:ext cx="5746075"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Status Indicators</a:t>
            </a:r>
            <a:endParaRPr lang="en-US" sz="1450" dirty="0"/>
          </a:p>
        </p:txBody>
      </p:sp>
      <p:sp>
        <p:nvSpPr>
          <p:cNvPr id="11" name="Text 9"/>
          <p:cNvSpPr/>
          <p:nvPr/>
        </p:nvSpPr>
        <p:spPr>
          <a:xfrm>
            <a:off x="652701" y="5772626"/>
            <a:ext cx="5746075"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2E6E9"/>
                </a:solidFill>
                <a:latin typeface="Merriweather" pitchFamily="34" charset="0"/>
                <a:ea typeface="Merriweather" pitchFamily="34" charset="-122"/>
                <a:cs typeface="Merriweather" pitchFamily="34" charset="-120"/>
              </a:rPr>
              <a:t>Shortage/Excess Quantities</a:t>
            </a:r>
            <a:endParaRPr lang="en-US" sz="1450" dirty="0"/>
          </a:p>
        </p:txBody>
      </p:sp>
      <p:pic>
        <p:nvPicPr>
          <p:cNvPr id="14" name="Picture 13">
            <a:extLst>
              <a:ext uri="{FF2B5EF4-FFF2-40B4-BE49-F238E27FC236}">
                <a16:creationId xmlns:a16="http://schemas.microsoft.com/office/drawing/2014/main" id="{FB39C6A3-5BFA-F403-F618-4A58805BFBA7}"/>
              </a:ext>
            </a:extLst>
          </p:cNvPr>
          <p:cNvPicPr>
            <a:picLocks noChangeAspect="1"/>
          </p:cNvPicPr>
          <p:nvPr/>
        </p:nvPicPr>
        <p:blipFill>
          <a:blip r:embed="rId3"/>
          <a:stretch>
            <a:fillRect/>
          </a:stretch>
        </p:blipFill>
        <p:spPr>
          <a:xfrm>
            <a:off x="5898994" y="1711422"/>
            <a:ext cx="8229601" cy="4806756"/>
          </a:xfrm>
          <a:prstGeom prst="rect">
            <a:avLst/>
          </a:prstGeom>
        </p:spPr>
      </p:pic>
      <p:sp>
        <p:nvSpPr>
          <p:cNvPr id="15" name="TextBox 14">
            <a:extLst>
              <a:ext uri="{FF2B5EF4-FFF2-40B4-BE49-F238E27FC236}">
                <a16:creationId xmlns:a16="http://schemas.microsoft.com/office/drawing/2014/main" id="{82D264F9-87C4-9653-3AB7-21D38FFA3B7C}"/>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Shape 0"/>
          <p:cNvSpPr/>
          <p:nvPr/>
        </p:nvSpPr>
        <p:spPr>
          <a:xfrm>
            <a:off x="166689" y="232249"/>
            <a:ext cx="9880560" cy="983233"/>
          </a:xfrm>
          <a:prstGeom prst="roundRect">
            <a:avLst>
              <a:gd name="adj" fmla="val 17886"/>
            </a:avLst>
          </a:prstGeom>
          <a:solidFill>
            <a:srgbClr val="001D4D"/>
          </a:solidFill>
          <a:ln/>
        </p:spPr>
      </p:sp>
      <p:pic>
        <p:nvPicPr>
          <p:cNvPr id="4"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9931" y="512802"/>
            <a:ext cx="362651" cy="362651"/>
          </a:xfrm>
          <a:prstGeom prst="rect">
            <a:avLst/>
          </a:prstGeom>
        </p:spPr>
      </p:pic>
      <p:sp>
        <p:nvSpPr>
          <p:cNvPr id="6" name="Text 2"/>
          <p:cNvSpPr/>
          <p:nvPr/>
        </p:nvSpPr>
        <p:spPr>
          <a:xfrm>
            <a:off x="479502" y="1923097"/>
            <a:ext cx="6835698" cy="1355362"/>
          </a:xfrm>
          <a:prstGeom prst="rect">
            <a:avLst/>
          </a:prstGeom>
          <a:noFill/>
          <a:ln/>
        </p:spPr>
        <p:txBody>
          <a:bodyPr wrap="none" lIns="0" tIns="0" rIns="0" bIns="0" rtlCol="0" anchor="t"/>
          <a:lstStyle/>
          <a:p>
            <a:pPr marL="0" indent="0" algn="l">
              <a:lnSpc>
                <a:spcPts val="4550"/>
              </a:lnSpc>
              <a:buNone/>
            </a:pPr>
            <a:r>
              <a:rPr lang="en-US" sz="6000" dirty="0">
                <a:solidFill>
                  <a:srgbClr val="F5F0F0"/>
                </a:solidFill>
                <a:latin typeface="Merriweather" pitchFamily="34" charset="0"/>
                <a:ea typeface="Merriweather" pitchFamily="34" charset="-122"/>
                <a:cs typeface="Merriweather" pitchFamily="34" charset="-120"/>
              </a:rPr>
              <a:t>Summary Dashboard</a:t>
            </a:r>
            <a:endParaRPr lang="en-US" sz="6000" dirty="0"/>
          </a:p>
        </p:txBody>
      </p:sp>
      <p:sp>
        <p:nvSpPr>
          <p:cNvPr id="7" name="Shape 3"/>
          <p:cNvSpPr/>
          <p:nvPr/>
        </p:nvSpPr>
        <p:spPr>
          <a:xfrm>
            <a:off x="545305" y="3228023"/>
            <a:ext cx="6569393" cy="1446014"/>
          </a:xfrm>
          <a:prstGeom prst="roundRect">
            <a:avLst>
              <a:gd name="adj" fmla="val 5416"/>
            </a:avLst>
          </a:prstGeom>
          <a:solidFill>
            <a:srgbClr val="609DFF"/>
          </a:solidFill>
          <a:ln w="7620">
            <a:solidFill>
              <a:srgbClr val="4683E5"/>
            </a:solidFill>
            <a:prstDash val="solid"/>
          </a:ln>
        </p:spPr>
      </p:sp>
      <p:sp>
        <p:nvSpPr>
          <p:cNvPr id="8" name="Text 4"/>
          <p:cNvSpPr/>
          <p:nvPr/>
        </p:nvSpPr>
        <p:spPr>
          <a:xfrm>
            <a:off x="846653" y="3390259"/>
            <a:ext cx="2796897" cy="43461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Merriweather" pitchFamily="34" charset="0"/>
                <a:ea typeface="Merriweather" pitchFamily="34" charset="-122"/>
                <a:cs typeface="Merriweather" pitchFamily="34" charset="-120"/>
              </a:rPr>
              <a:t>Understock Items</a:t>
            </a:r>
            <a:endParaRPr lang="en-US" sz="2200" dirty="0"/>
          </a:p>
        </p:txBody>
      </p:sp>
      <p:sp>
        <p:nvSpPr>
          <p:cNvPr id="9" name="Text 5"/>
          <p:cNvSpPr/>
          <p:nvPr/>
        </p:nvSpPr>
        <p:spPr>
          <a:xfrm>
            <a:off x="846653" y="3824870"/>
            <a:ext cx="6181249" cy="758515"/>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Merriweather" pitchFamily="34" charset="0"/>
                <a:ea typeface="Merriweather" pitchFamily="34" charset="-122"/>
                <a:cs typeface="Merriweather" pitchFamily="34" charset="-120"/>
              </a:rPr>
              <a:t>Real-time count of items below optimal levels, calculated from auto stock alerts</a:t>
            </a:r>
            <a:endParaRPr lang="en-US" sz="1450" dirty="0"/>
          </a:p>
        </p:txBody>
      </p:sp>
      <p:sp>
        <p:nvSpPr>
          <p:cNvPr id="10" name="Shape 6"/>
          <p:cNvSpPr/>
          <p:nvPr/>
        </p:nvSpPr>
        <p:spPr>
          <a:xfrm>
            <a:off x="7329250" y="3228023"/>
            <a:ext cx="6569393" cy="1446014"/>
          </a:xfrm>
          <a:prstGeom prst="roundRect">
            <a:avLst>
              <a:gd name="adj" fmla="val 5416"/>
            </a:avLst>
          </a:prstGeom>
          <a:solidFill>
            <a:srgbClr val="013180"/>
          </a:solidFill>
          <a:ln w="7620">
            <a:solidFill>
              <a:srgbClr val="1A4A99"/>
            </a:solidFill>
            <a:prstDash val="solid"/>
          </a:ln>
        </p:spPr>
      </p:sp>
      <p:sp>
        <p:nvSpPr>
          <p:cNvPr id="11" name="Text 7"/>
          <p:cNvSpPr/>
          <p:nvPr/>
        </p:nvSpPr>
        <p:spPr>
          <a:xfrm>
            <a:off x="7602498" y="3390260"/>
            <a:ext cx="2796897" cy="43461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Merriweather" pitchFamily="34" charset="0"/>
                <a:ea typeface="Merriweather" pitchFamily="34" charset="-122"/>
                <a:cs typeface="Merriweather" pitchFamily="34" charset="-120"/>
              </a:rPr>
              <a:t>Overstock Items</a:t>
            </a:r>
            <a:endParaRPr lang="en-US" sz="2200" dirty="0"/>
          </a:p>
        </p:txBody>
      </p:sp>
      <p:sp>
        <p:nvSpPr>
          <p:cNvPr id="12" name="Text 8"/>
          <p:cNvSpPr/>
          <p:nvPr/>
        </p:nvSpPr>
        <p:spPr>
          <a:xfrm>
            <a:off x="7602498" y="3824869"/>
            <a:ext cx="6181249" cy="492561"/>
          </a:xfrm>
          <a:prstGeom prst="rect">
            <a:avLst/>
          </a:prstGeom>
          <a:noFill/>
          <a:ln/>
        </p:spPr>
        <p:txBody>
          <a:bodyPr wrap="none" lIns="0" tIns="0" rIns="0" bIns="0" rtlCol="0" anchor="t"/>
          <a:lstStyle/>
          <a:p>
            <a:pPr marL="0" indent="0" algn="l">
              <a:lnSpc>
                <a:spcPts val="2300"/>
              </a:lnSpc>
              <a:buNone/>
            </a:pPr>
            <a:r>
              <a:rPr lang="en-US" sz="1450" dirty="0">
                <a:solidFill>
                  <a:srgbClr val="FFFFFF"/>
                </a:solidFill>
                <a:latin typeface="Merriweather" pitchFamily="34" charset="0"/>
                <a:ea typeface="Merriweather" pitchFamily="34" charset="-122"/>
                <a:cs typeface="Merriweather" pitchFamily="34" charset="-120"/>
              </a:rPr>
              <a:t>Immediate visibility into excess inventory tying up capital</a:t>
            </a:r>
            <a:endParaRPr lang="en-US" sz="1450" dirty="0"/>
          </a:p>
        </p:txBody>
      </p:sp>
      <p:sp>
        <p:nvSpPr>
          <p:cNvPr id="13" name="Shape 9"/>
          <p:cNvSpPr/>
          <p:nvPr/>
        </p:nvSpPr>
        <p:spPr>
          <a:xfrm>
            <a:off x="612654" y="5068668"/>
            <a:ext cx="6569393" cy="1147763"/>
          </a:xfrm>
          <a:prstGeom prst="roundRect">
            <a:avLst>
              <a:gd name="adj" fmla="val 6823"/>
            </a:avLst>
          </a:prstGeom>
          <a:solidFill>
            <a:srgbClr val="041938"/>
          </a:solidFill>
          <a:ln w="7620">
            <a:solidFill>
              <a:srgbClr val="1D3251"/>
            </a:solidFill>
            <a:prstDash val="solid"/>
          </a:ln>
        </p:spPr>
        <p:txBody>
          <a:bodyPr/>
          <a:lstStyle/>
          <a:p>
            <a:endParaRPr lang="en-IN" dirty="0"/>
          </a:p>
        </p:txBody>
      </p:sp>
      <p:sp>
        <p:nvSpPr>
          <p:cNvPr id="14" name="Text 10"/>
          <p:cNvSpPr/>
          <p:nvPr/>
        </p:nvSpPr>
        <p:spPr>
          <a:xfrm>
            <a:off x="846653" y="5220449"/>
            <a:ext cx="2796897" cy="3946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Merriweather" pitchFamily="34" charset="0"/>
                <a:ea typeface="Merriweather" pitchFamily="34" charset="-122"/>
                <a:cs typeface="Merriweather" pitchFamily="34" charset="-120"/>
              </a:rPr>
              <a:t>Stockout Items</a:t>
            </a:r>
            <a:endParaRPr lang="en-US" sz="2200" dirty="0"/>
          </a:p>
        </p:txBody>
      </p:sp>
      <p:sp>
        <p:nvSpPr>
          <p:cNvPr id="15" name="Text 11"/>
          <p:cNvSpPr/>
          <p:nvPr/>
        </p:nvSpPr>
        <p:spPr>
          <a:xfrm>
            <a:off x="846653" y="5615080"/>
            <a:ext cx="6181249" cy="363884"/>
          </a:xfrm>
          <a:prstGeom prst="rect">
            <a:avLst/>
          </a:prstGeom>
          <a:noFill/>
          <a:ln/>
        </p:spPr>
        <p:txBody>
          <a:bodyPr wrap="none" lIns="0" tIns="0" rIns="0" bIns="0" rtlCol="0" anchor="t"/>
          <a:lstStyle/>
          <a:p>
            <a:pPr marL="0" indent="0" algn="l">
              <a:lnSpc>
                <a:spcPts val="2300"/>
              </a:lnSpc>
              <a:buNone/>
            </a:pPr>
            <a:r>
              <a:rPr lang="en-US" sz="1450" dirty="0">
                <a:solidFill>
                  <a:srgbClr val="FFFFFF"/>
                </a:solidFill>
                <a:latin typeface="Merriweather" pitchFamily="34" charset="0"/>
                <a:ea typeface="Merriweather" pitchFamily="34" charset="-122"/>
                <a:cs typeface="Merriweather" pitchFamily="34" charset="-120"/>
              </a:rPr>
              <a:t>Critical alerts for items completely out of stock</a:t>
            </a:r>
            <a:endParaRPr lang="en-US" sz="1450" dirty="0"/>
          </a:p>
        </p:txBody>
      </p:sp>
      <p:sp>
        <p:nvSpPr>
          <p:cNvPr id="16" name="Shape 12"/>
          <p:cNvSpPr/>
          <p:nvPr/>
        </p:nvSpPr>
        <p:spPr>
          <a:xfrm>
            <a:off x="7408426" y="5046423"/>
            <a:ext cx="6569393" cy="1147763"/>
          </a:xfrm>
          <a:prstGeom prst="roundRect">
            <a:avLst>
              <a:gd name="adj" fmla="val 6823"/>
            </a:avLst>
          </a:prstGeom>
          <a:solidFill>
            <a:srgbClr val="609DFF"/>
          </a:solidFill>
          <a:ln w="7620">
            <a:solidFill>
              <a:srgbClr val="4683E5"/>
            </a:solidFill>
            <a:prstDash val="solid"/>
          </a:ln>
        </p:spPr>
        <p:txBody>
          <a:bodyPr/>
          <a:lstStyle/>
          <a:p>
            <a:endParaRPr lang="en-IN" dirty="0"/>
          </a:p>
        </p:txBody>
      </p:sp>
      <p:sp>
        <p:nvSpPr>
          <p:cNvPr id="17" name="Text 13"/>
          <p:cNvSpPr/>
          <p:nvPr/>
        </p:nvSpPr>
        <p:spPr>
          <a:xfrm>
            <a:off x="7552847" y="5220449"/>
            <a:ext cx="2796897" cy="349568"/>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Merriweather" pitchFamily="34" charset="0"/>
                <a:ea typeface="Merriweather" pitchFamily="34" charset="-122"/>
                <a:cs typeface="Merriweather" pitchFamily="34" charset="-120"/>
              </a:rPr>
              <a:t>Stores Impacted</a:t>
            </a:r>
            <a:endParaRPr lang="en-US" sz="2200" dirty="0"/>
          </a:p>
        </p:txBody>
      </p:sp>
      <p:sp>
        <p:nvSpPr>
          <p:cNvPr id="18" name="Text 14"/>
          <p:cNvSpPr/>
          <p:nvPr/>
        </p:nvSpPr>
        <p:spPr>
          <a:xfrm>
            <a:off x="7523321" y="5561892"/>
            <a:ext cx="6181249" cy="298252"/>
          </a:xfrm>
          <a:prstGeom prst="rect">
            <a:avLst/>
          </a:prstGeom>
          <a:noFill/>
          <a:ln/>
        </p:spPr>
        <p:txBody>
          <a:bodyPr wrap="none" lIns="0" tIns="0" rIns="0" bIns="0" rtlCol="0" anchor="t"/>
          <a:lstStyle/>
          <a:p>
            <a:pPr marL="0" indent="0" algn="l">
              <a:lnSpc>
                <a:spcPts val="2300"/>
              </a:lnSpc>
              <a:buNone/>
            </a:pPr>
            <a:r>
              <a:rPr lang="en-US" sz="1450" dirty="0">
                <a:solidFill>
                  <a:srgbClr val="000000"/>
                </a:solidFill>
                <a:latin typeface="Merriweather" pitchFamily="34" charset="0"/>
                <a:ea typeface="Merriweather" pitchFamily="34" charset="-122"/>
                <a:cs typeface="Merriweather" pitchFamily="34" charset="-120"/>
              </a:rPr>
              <a:t>Geographic scope of inventory challenges</a:t>
            </a:r>
            <a:endParaRPr lang="en-US" sz="1450" dirty="0"/>
          </a:p>
        </p:txBody>
      </p:sp>
      <p:sp>
        <p:nvSpPr>
          <p:cNvPr id="19" name="Text 15"/>
          <p:cNvSpPr/>
          <p:nvPr/>
        </p:nvSpPr>
        <p:spPr>
          <a:xfrm>
            <a:off x="652582" y="7120295"/>
            <a:ext cx="13325237" cy="596503"/>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High-level insights enable management to make informed decisions quickly. Each metric card provides at-a-glance understanding of inventory health, while the critical items table highlights the most urgent situations requiring attention.</a:t>
            </a:r>
            <a:endParaRPr lang="en-US" sz="1450" dirty="0"/>
          </a:p>
        </p:txBody>
      </p:sp>
      <p:sp>
        <p:nvSpPr>
          <p:cNvPr id="21" name="TextBox 20">
            <a:extLst>
              <a:ext uri="{FF2B5EF4-FFF2-40B4-BE49-F238E27FC236}">
                <a16:creationId xmlns:a16="http://schemas.microsoft.com/office/drawing/2014/main" id="{182CFFB4-A80E-2A40-F2D0-711048242332}"/>
              </a:ext>
            </a:extLst>
          </p:cNvPr>
          <p:cNvSpPr txBox="1"/>
          <p:nvPr/>
        </p:nvSpPr>
        <p:spPr>
          <a:xfrm>
            <a:off x="652582" y="512802"/>
            <a:ext cx="10126147" cy="701026"/>
          </a:xfrm>
          <a:prstGeom prst="rect">
            <a:avLst/>
          </a:prstGeom>
          <a:noFill/>
        </p:spPr>
        <p:txBody>
          <a:bodyPr wrap="square">
            <a:spAutoFit/>
          </a:bodyPr>
          <a:lstStyle/>
          <a:p>
            <a:pPr marL="0" indent="0" algn="l">
              <a:lnSpc>
                <a:spcPts val="1850"/>
              </a:lnSpc>
              <a:buNone/>
            </a:pPr>
            <a:endParaRPr lang="en-US" sz="4400" dirty="0">
              <a:solidFill>
                <a:srgbClr val="E2E6E9"/>
              </a:solidFill>
              <a:latin typeface="Merriweather" pitchFamily="34" charset="0"/>
              <a:ea typeface="Merriweather" pitchFamily="34" charset="-122"/>
              <a:cs typeface="Merriweather" pitchFamily="34" charset="-120"/>
            </a:endParaRPr>
          </a:p>
          <a:p>
            <a:pPr marL="0" indent="0" algn="l">
              <a:lnSpc>
                <a:spcPts val="1850"/>
              </a:lnSpc>
              <a:buNone/>
            </a:pPr>
            <a:r>
              <a:rPr lang="en-US" sz="5400" dirty="0">
                <a:solidFill>
                  <a:srgbClr val="E2E6E9"/>
                </a:solidFill>
                <a:latin typeface="Merriweather" pitchFamily="34" charset="0"/>
                <a:ea typeface="Merriweather" pitchFamily="34" charset="-122"/>
                <a:cs typeface="Merriweather" pitchFamily="34" charset="-120"/>
              </a:rPr>
              <a:t>MILESTONE 3</a:t>
            </a:r>
            <a:endParaRPr lang="en-US" sz="5400" dirty="0"/>
          </a:p>
        </p:txBody>
      </p:sp>
      <p:sp>
        <p:nvSpPr>
          <p:cNvPr id="25" name="TextBox 24">
            <a:extLst>
              <a:ext uri="{FF2B5EF4-FFF2-40B4-BE49-F238E27FC236}">
                <a16:creationId xmlns:a16="http://schemas.microsoft.com/office/drawing/2014/main" id="{168B3B46-D231-A4D8-D3CC-56F078F3410D}"/>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95181" y="389096"/>
            <a:ext cx="7103269" cy="442079"/>
          </a:xfrm>
          <a:prstGeom prst="rect">
            <a:avLst/>
          </a:prstGeom>
          <a:noFill/>
          <a:ln/>
        </p:spPr>
        <p:txBody>
          <a:bodyPr wrap="none" lIns="0" tIns="0" rIns="0" bIns="0" rtlCol="0" anchor="t"/>
          <a:lstStyle/>
          <a:p>
            <a:pPr marL="0" indent="0" algn="l">
              <a:lnSpc>
                <a:spcPts val="3450"/>
              </a:lnSpc>
              <a:buNone/>
            </a:pPr>
            <a:r>
              <a:rPr lang="en-US" sz="2750" dirty="0">
                <a:solidFill>
                  <a:srgbClr val="F5F0F0"/>
                </a:solidFill>
                <a:latin typeface="Merriweather" pitchFamily="34" charset="0"/>
                <a:ea typeface="Merriweather" pitchFamily="34" charset="-122"/>
                <a:cs typeface="Merriweather" pitchFamily="34" charset="-120"/>
              </a:rPr>
              <a:t>Custom Range Dashboard: Trend Analysis</a:t>
            </a:r>
            <a:endParaRPr lang="en-US" sz="2750" dirty="0"/>
          </a:p>
        </p:txBody>
      </p:sp>
      <p:sp>
        <p:nvSpPr>
          <p:cNvPr id="3" name="Text 1"/>
          <p:cNvSpPr/>
          <p:nvPr/>
        </p:nvSpPr>
        <p:spPr>
          <a:xfrm>
            <a:off x="495181" y="1184791"/>
            <a:ext cx="2452092" cy="265271"/>
          </a:xfrm>
          <a:prstGeom prst="rect">
            <a:avLst/>
          </a:prstGeom>
          <a:noFill/>
          <a:ln/>
        </p:spPr>
        <p:txBody>
          <a:bodyPr wrap="none" lIns="0" tIns="0" rIns="0" bIns="0" rtlCol="0" anchor="t"/>
          <a:lstStyle/>
          <a:p>
            <a:pPr marL="0" indent="0" algn="l">
              <a:lnSpc>
                <a:spcPts val="2050"/>
              </a:lnSpc>
              <a:buNone/>
            </a:pPr>
            <a:r>
              <a:rPr lang="en-US" sz="1650" dirty="0">
                <a:solidFill>
                  <a:srgbClr val="F5F0F0"/>
                </a:solidFill>
                <a:latin typeface="Merriweather" pitchFamily="34" charset="0"/>
                <a:ea typeface="Merriweather" pitchFamily="34" charset="-122"/>
                <a:cs typeface="Merriweather" pitchFamily="34" charset="-120"/>
              </a:rPr>
              <a:t>Time Series Intelligence</a:t>
            </a:r>
            <a:endParaRPr lang="en-US" sz="1650" dirty="0"/>
          </a:p>
        </p:txBody>
      </p:sp>
      <p:sp>
        <p:nvSpPr>
          <p:cNvPr id="4" name="Text 2"/>
          <p:cNvSpPr/>
          <p:nvPr/>
        </p:nvSpPr>
        <p:spPr>
          <a:xfrm>
            <a:off x="495181" y="1591508"/>
            <a:ext cx="5248989" cy="678656"/>
          </a:xfrm>
          <a:prstGeom prst="rect">
            <a:avLst/>
          </a:prstGeom>
          <a:noFill/>
          <a:ln/>
        </p:spPr>
        <p:txBody>
          <a:bodyPr wrap="square" lIns="0" tIns="0" rIns="0" bIns="0" rtlCol="0" anchor="t"/>
          <a:lstStyle/>
          <a:p>
            <a:pPr marL="0" indent="0" algn="l">
              <a:buNone/>
            </a:pPr>
            <a:r>
              <a:rPr lang="en-US" sz="2000" dirty="0">
                <a:solidFill>
                  <a:srgbClr val="E2E6E9"/>
                </a:solidFill>
                <a:latin typeface="Merriweather" pitchFamily="34" charset="0"/>
                <a:ea typeface="Merriweather" pitchFamily="34" charset="-122"/>
                <a:cs typeface="Merriweather" pitchFamily="34" charset="-120"/>
              </a:rPr>
              <a:t>Analyze sales patterns across any time period to identify trends, seasonality, and demand fluctuations. This powerful tool supports strategic planning and helps optimize future inventory decisions.</a:t>
            </a:r>
            <a:endParaRPr lang="en-US" sz="2000" dirty="0"/>
          </a:p>
        </p:txBody>
      </p:sp>
      <p:sp>
        <p:nvSpPr>
          <p:cNvPr id="5" name="Text 3"/>
          <p:cNvSpPr/>
          <p:nvPr/>
        </p:nvSpPr>
        <p:spPr>
          <a:xfrm>
            <a:off x="495181" y="3245006"/>
            <a:ext cx="3418897" cy="374258"/>
          </a:xfrm>
          <a:prstGeom prst="rect">
            <a:avLst/>
          </a:prstGeom>
          <a:noFill/>
          <a:ln/>
        </p:spPr>
        <p:txBody>
          <a:bodyPr wrap="none" lIns="0" tIns="0" rIns="0" bIns="0" rtlCol="0" anchor="t"/>
          <a:lstStyle/>
          <a:p>
            <a:pPr marL="0" indent="0" algn="l">
              <a:lnSpc>
                <a:spcPts val="1700"/>
              </a:lnSpc>
              <a:buNone/>
            </a:pPr>
            <a:r>
              <a:rPr lang="en-US" dirty="0">
                <a:solidFill>
                  <a:srgbClr val="F5F0F0"/>
                </a:solidFill>
                <a:latin typeface="Merriweather" pitchFamily="34" charset="0"/>
                <a:ea typeface="Merriweather" pitchFamily="34" charset="-122"/>
                <a:cs typeface="Merriweather" pitchFamily="34" charset="-120"/>
              </a:rPr>
              <a:t>User Controls :</a:t>
            </a:r>
            <a:endParaRPr lang="en-US" dirty="0"/>
          </a:p>
        </p:txBody>
      </p:sp>
      <p:sp>
        <p:nvSpPr>
          <p:cNvPr id="6" name="Text 4"/>
          <p:cNvSpPr/>
          <p:nvPr/>
        </p:nvSpPr>
        <p:spPr>
          <a:xfrm>
            <a:off x="495181" y="3712490"/>
            <a:ext cx="5248989" cy="726875"/>
          </a:xfrm>
          <a:prstGeom prst="rect">
            <a:avLst/>
          </a:prstGeom>
          <a:noFill/>
          <a:ln/>
        </p:spPr>
        <p:txBody>
          <a:bodyPr wrap="none" lIns="0" tIns="0" rIns="0" bIns="0" rtlCol="0" anchor="t"/>
          <a:lstStyle/>
          <a:p>
            <a:pPr marL="342900" indent="-342900" algn="l">
              <a:lnSpc>
                <a:spcPts val="1750"/>
              </a:lnSpc>
              <a:buSzPct val="100000"/>
              <a:buChar char="•"/>
            </a:pPr>
            <a:r>
              <a:rPr lang="en-US" sz="2000" dirty="0">
                <a:solidFill>
                  <a:srgbClr val="E2E6E9"/>
                </a:solidFill>
                <a:latin typeface="Merriweather" pitchFamily="34" charset="0"/>
                <a:ea typeface="Merriweather" pitchFamily="34" charset="-122"/>
                <a:cs typeface="Merriweather" pitchFamily="34" charset="-120"/>
              </a:rPr>
              <a:t>Store number selection</a:t>
            </a:r>
            <a:endParaRPr lang="en-US" sz="2000" dirty="0"/>
          </a:p>
        </p:txBody>
      </p:sp>
      <p:sp>
        <p:nvSpPr>
          <p:cNvPr id="7" name="Text 5"/>
          <p:cNvSpPr/>
          <p:nvPr/>
        </p:nvSpPr>
        <p:spPr>
          <a:xfrm>
            <a:off x="495181" y="4627122"/>
            <a:ext cx="5248989" cy="726875"/>
          </a:xfrm>
          <a:prstGeom prst="rect">
            <a:avLst/>
          </a:prstGeom>
          <a:noFill/>
          <a:ln/>
        </p:spPr>
        <p:txBody>
          <a:bodyPr wrap="none" lIns="0" tIns="0" rIns="0" bIns="0" rtlCol="0" anchor="t"/>
          <a:lstStyle/>
          <a:p>
            <a:pPr marL="342900" indent="-342900" algn="l">
              <a:lnSpc>
                <a:spcPts val="1750"/>
              </a:lnSpc>
              <a:buSzPct val="100000"/>
              <a:buChar char="•"/>
            </a:pPr>
            <a:r>
              <a:rPr lang="en-US" sz="2000" dirty="0">
                <a:solidFill>
                  <a:srgbClr val="E2E6E9"/>
                </a:solidFill>
                <a:latin typeface="Merriweather" pitchFamily="34" charset="0"/>
                <a:ea typeface="Merriweather" pitchFamily="34" charset="-122"/>
                <a:cs typeface="Merriweather" pitchFamily="34" charset="-120"/>
              </a:rPr>
              <a:t>Item family filtering</a:t>
            </a:r>
            <a:endParaRPr lang="en-US" sz="2000" dirty="0"/>
          </a:p>
        </p:txBody>
      </p:sp>
      <p:sp>
        <p:nvSpPr>
          <p:cNvPr id="8" name="Text 6"/>
          <p:cNvSpPr/>
          <p:nvPr/>
        </p:nvSpPr>
        <p:spPr>
          <a:xfrm>
            <a:off x="495181" y="5551998"/>
            <a:ext cx="5248989" cy="601029"/>
          </a:xfrm>
          <a:prstGeom prst="rect">
            <a:avLst/>
          </a:prstGeom>
          <a:noFill/>
          <a:ln/>
        </p:spPr>
        <p:txBody>
          <a:bodyPr wrap="none" lIns="0" tIns="0" rIns="0" bIns="0" rtlCol="0" anchor="t"/>
          <a:lstStyle/>
          <a:p>
            <a:pPr marL="342900" indent="-342900" algn="l">
              <a:lnSpc>
                <a:spcPts val="1750"/>
              </a:lnSpc>
              <a:buSzPct val="100000"/>
              <a:buChar char="•"/>
            </a:pPr>
            <a:r>
              <a:rPr lang="en-US" sz="2000" dirty="0">
                <a:solidFill>
                  <a:srgbClr val="E2E6E9"/>
                </a:solidFill>
                <a:latin typeface="Merriweather" pitchFamily="34" charset="0"/>
                <a:ea typeface="Merriweather" pitchFamily="34" charset="-122"/>
                <a:cs typeface="Merriweather" pitchFamily="34" charset="-120"/>
              </a:rPr>
              <a:t>Flexible date range picker</a:t>
            </a:r>
            <a:endParaRPr lang="en-US" sz="2000" dirty="0"/>
          </a:p>
        </p:txBody>
      </p:sp>
      <p:sp>
        <p:nvSpPr>
          <p:cNvPr id="9" name="Text 7"/>
          <p:cNvSpPr/>
          <p:nvPr/>
        </p:nvSpPr>
        <p:spPr>
          <a:xfrm>
            <a:off x="495181" y="6471163"/>
            <a:ext cx="5248989" cy="926190"/>
          </a:xfrm>
          <a:prstGeom prst="rect">
            <a:avLst/>
          </a:prstGeom>
          <a:noFill/>
          <a:ln/>
        </p:spPr>
        <p:txBody>
          <a:bodyPr wrap="none" lIns="0" tIns="0" rIns="0" bIns="0" rtlCol="0" anchor="t"/>
          <a:lstStyle/>
          <a:p>
            <a:pPr marL="342900" indent="-342900" algn="l">
              <a:lnSpc>
                <a:spcPts val="1750"/>
              </a:lnSpc>
              <a:buSzPct val="100000"/>
              <a:buChar char="•"/>
            </a:pPr>
            <a:r>
              <a:rPr lang="en-US" sz="2000" dirty="0">
                <a:solidFill>
                  <a:srgbClr val="E2E6E9"/>
                </a:solidFill>
                <a:latin typeface="Merriweather" pitchFamily="34" charset="0"/>
                <a:ea typeface="Merriweather" pitchFamily="34" charset="-122"/>
                <a:cs typeface="Merriweather" pitchFamily="34" charset="-120"/>
              </a:rPr>
              <a:t>Interactive line graph visualization</a:t>
            </a:r>
            <a:endParaRPr lang="en-US" sz="2000" dirty="0"/>
          </a:p>
        </p:txBody>
      </p:sp>
      <p:sp>
        <p:nvSpPr>
          <p:cNvPr id="11" name="Shape 8"/>
          <p:cNvSpPr/>
          <p:nvPr/>
        </p:nvSpPr>
        <p:spPr>
          <a:xfrm>
            <a:off x="495181" y="9566553"/>
            <a:ext cx="13640038" cy="601028"/>
          </a:xfrm>
          <a:prstGeom prst="roundRect">
            <a:avLst>
              <a:gd name="adj" fmla="val 9888"/>
            </a:avLst>
          </a:prstGeom>
          <a:solidFill>
            <a:srgbClr val="001D4D"/>
          </a:solidFill>
          <a:ln/>
        </p:spPr>
      </p:sp>
      <p:pic>
        <p:nvPicPr>
          <p:cNvPr id="12" name="Image 1" descr="preencoded.png"/>
          <p:cNvPicPr>
            <a:picLocks noChangeAspect="1"/>
          </p:cNvPicPr>
          <p:nvPr/>
        </p:nvPicPr>
        <p:blipFill>
          <a:blip r:embed="rId3"/>
          <a:stretch>
            <a:fillRect/>
          </a:stretch>
        </p:blipFill>
        <p:spPr>
          <a:xfrm>
            <a:off x="636627" y="9779556"/>
            <a:ext cx="176808" cy="141446"/>
          </a:xfrm>
          <a:prstGeom prst="rect">
            <a:avLst/>
          </a:prstGeom>
        </p:spPr>
      </p:pic>
      <p:sp>
        <p:nvSpPr>
          <p:cNvPr id="13" name="Text 9"/>
          <p:cNvSpPr/>
          <p:nvPr/>
        </p:nvSpPr>
        <p:spPr>
          <a:xfrm>
            <a:off x="954881" y="9743361"/>
            <a:ext cx="13038892" cy="226219"/>
          </a:xfrm>
          <a:prstGeom prst="rect">
            <a:avLst/>
          </a:prstGeom>
          <a:noFill/>
          <a:ln/>
        </p:spPr>
        <p:txBody>
          <a:bodyPr wrap="none" lIns="0" tIns="0" rIns="0" bIns="0" rtlCol="0" anchor="t"/>
          <a:lstStyle/>
          <a:p>
            <a:pPr marL="0" indent="0" algn="l">
              <a:lnSpc>
                <a:spcPts val="1750"/>
              </a:lnSpc>
              <a:buNone/>
            </a:pPr>
            <a:r>
              <a:rPr lang="en-US" sz="1100" dirty="0">
                <a:solidFill>
                  <a:srgbClr val="FFFFFF"/>
                </a:solidFill>
                <a:latin typeface="Merriweather" pitchFamily="34" charset="0"/>
                <a:ea typeface="Merriweather" pitchFamily="34" charset="-122"/>
                <a:cs typeface="Merriweather" pitchFamily="34" charset="-120"/>
              </a:rPr>
              <a:t>The clean, readable chart interface makes complex data accessible to all stakeholders, regardless of technical expertise.</a:t>
            </a:r>
            <a:endParaRPr lang="en-US" sz="1100" dirty="0"/>
          </a:p>
        </p:txBody>
      </p:sp>
      <p:pic>
        <p:nvPicPr>
          <p:cNvPr id="15" name="Picture 14">
            <a:extLst>
              <a:ext uri="{FF2B5EF4-FFF2-40B4-BE49-F238E27FC236}">
                <a16:creationId xmlns:a16="http://schemas.microsoft.com/office/drawing/2014/main" id="{15639226-EC95-3393-80F5-5DAAC9FDEC20}"/>
              </a:ext>
            </a:extLst>
          </p:cNvPr>
          <p:cNvPicPr>
            <a:picLocks noChangeAspect="1"/>
          </p:cNvPicPr>
          <p:nvPr/>
        </p:nvPicPr>
        <p:blipFill>
          <a:blip r:embed="rId4"/>
          <a:stretch>
            <a:fillRect/>
          </a:stretch>
        </p:blipFill>
        <p:spPr>
          <a:xfrm>
            <a:off x="6423101" y="1623737"/>
            <a:ext cx="7879386" cy="5310521"/>
          </a:xfrm>
          <a:prstGeom prst="rect">
            <a:avLst/>
          </a:prstGeom>
        </p:spPr>
      </p:pic>
      <p:sp>
        <p:nvSpPr>
          <p:cNvPr id="16" name="TextBox 15">
            <a:extLst>
              <a:ext uri="{FF2B5EF4-FFF2-40B4-BE49-F238E27FC236}">
                <a16:creationId xmlns:a16="http://schemas.microsoft.com/office/drawing/2014/main" id="{8E90E70A-3E6A-9024-E6DD-6C2135E3867D}"/>
              </a:ext>
            </a:extLst>
          </p:cNvPr>
          <p:cNvSpPr txBox="1"/>
          <p:nvPr/>
        </p:nvSpPr>
        <p:spPr>
          <a:xfrm>
            <a:off x="12678937" y="7605132"/>
            <a:ext cx="1851102" cy="624468"/>
          </a:xfrm>
          <a:prstGeom prst="rect">
            <a:avLst/>
          </a:prstGeom>
          <a:solidFill>
            <a:srgbClr val="09151B"/>
          </a:solidFill>
        </p:spPr>
        <p:txBody>
          <a:bodyPr wrap="square" rtlCol="0">
            <a:spAutoFit/>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729</Words>
  <Application>Microsoft Office PowerPoint</Application>
  <PresentationFormat>Custom</PresentationFormat>
  <Paragraphs>109</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Merriweather</vt:lpstr>
      <vt:lpstr>Merriweather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Smriti Setia</cp:lastModifiedBy>
  <cp:revision>3</cp:revision>
  <dcterms:created xsi:type="dcterms:W3CDTF">2026-01-03T11:22:43Z</dcterms:created>
  <dcterms:modified xsi:type="dcterms:W3CDTF">2026-01-16T08:39:43Z</dcterms:modified>
</cp:coreProperties>
</file>